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6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3" r:id="rId16"/>
    <p:sldId id="274" r:id="rId17"/>
    <p:sldId id="277" r:id="rId18"/>
    <p:sldId id="278" r:id="rId19"/>
    <p:sldId id="275" r:id="rId20"/>
    <p:sldId id="271" r:id="rId21"/>
    <p:sldId id="272" r:id="rId22"/>
    <p:sldId id="276" r:id="rId23"/>
    <p:sldId id="280" r:id="rId24"/>
    <p:sldId id="281" r:id="rId25"/>
    <p:sldId id="282" r:id="rId26"/>
    <p:sldId id="279" r:id="rId27"/>
    <p:sldId id="283" r:id="rId28"/>
    <p:sldId id="284" r:id="rId29"/>
    <p:sldId id="285" r:id="rId30"/>
    <p:sldId id="286" r:id="rId31"/>
    <p:sldId id="287" r:id="rId32"/>
    <p:sldId id="288" r:id="rId33"/>
    <p:sldId id="290" r:id="rId34"/>
    <p:sldId id="289" r:id="rId35"/>
    <p:sldId id="316" r:id="rId36"/>
    <p:sldId id="292" r:id="rId37"/>
    <p:sldId id="317" r:id="rId38"/>
    <p:sldId id="315" r:id="rId39"/>
    <p:sldId id="318" r:id="rId40"/>
    <p:sldId id="320" r:id="rId41"/>
    <p:sldId id="294" r:id="rId42"/>
    <p:sldId id="295" r:id="rId43"/>
    <p:sldId id="296" r:id="rId44"/>
    <p:sldId id="297" r:id="rId45"/>
    <p:sldId id="298" r:id="rId46"/>
    <p:sldId id="299" r:id="rId47"/>
    <p:sldId id="300" r:id="rId48"/>
    <p:sldId id="301" r:id="rId49"/>
    <p:sldId id="302" r:id="rId50"/>
    <p:sldId id="303" r:id="rId51"/>
    <p:sldId id="305" r:id="rId52"/>
    <p:sldId id="306" r:id="rId53"/>
    <p:sldId id="307" r:id="rId54"/>
    <p:sldId id="309" r:id="rId55"/>
    <p:sldId id="308" r:id="rId56"/>
    <p:sldId id="310" r:id="rId57"/>
    <p:sldId id="311" r:id="rId58"/>
    <p:sldId id="312" r:id="rId59"/>
    <p:sldId id="313" r:id="rId60"/>
    <p:sldId id="304" r:id="rId61"/>
    <p:sldId id="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15/04/2023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tatsmodels.org/stable/examples/notebooks/generated/stationarity_detrending_adf_kps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46</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seasonal ARIMA terms P and Q we use the patterns appear in ACF and PACF plots that use seasonal lag</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55</a:t>
            </a:fld>
            <a:endParaRPr lang="en-NL"/>
          </a:p>
        </p:txBody>
      </p:sp>
    </p:spTree>
    <p:extLst>
      <p:ext uri="{BB962C8B-B14F-4D97-AF65-F5344CB8AC3E}">
        <p14:creationId xmlns:p14="http://schemas.microsoft.com/office/powerpoint/2010/main" val="56534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59</a:t>
            </a:fld>
            <a:endParaRPr lang="en-NL"/>
          </a:p>
        </p:txBody>
      </p:sp>
    </p:spTree>
    <p:extLst>
      <p:ext uri="{BB962C8B-B14F-4D97-AF65-F5344CB8AC3E}">
        <p14:creationId xmlns:p14="http://schemas.microsoft.com/office/powerpoint/2010/main" val="1423944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A7A7A"/>
                </a:solidFill>
                <a:effectLst/>
                <a:latin typeface="Roboto" panose="02000000000000000000" pitchFamily="2" charset="0"/>
              </a:rPr>
              <a:t>By observing the seasonal component, we can say if the time series is </a:t>
            </a:r>
            <a:r>
              <a:rPr lang="en-US" b="1" i="0" dirty="0">
                <a:solidFill>
                  <a:srgbClr val="7A7A7A"/>
                </a:solidFill>
                <a:effectLst/>
                <a:latin typeface="Roboto" panose="02000000000000000000" pitchFamily="2" charset="0"/>
              </a:rPr>
              <a:t>seasonal</a:t>
            </a:r>
            <a:r>
              <a:rPr lang="en-US" b="0" i="0" dirty="0">
                <a:solidFill>
                  <a:srgbClr val="7A7A7A"/>
                </a:solidFill>
                <a:effectLst/>
                <a:latin typeface="Roboto" panose="02000000000000000000" pitchFamily="2" charset="0"/>
              </a:rPr>
              <a:t> or </a:t>
            </a:r>
            <a:r>
              <a:rPr lang="en-US" b="1" i="0" dirty="0">
                <a:solidFill>
                  <a:srgbClr val="7A7A7A"/>
                </a:solidFill>
                <a:effectLst/>
                <a:latin typeface="Roboto" panose="02000000000000000000" pitchFamily="2" charset="0"/>
              </a:rPr>
              <a:t>cyclic</a:t>
            </a:r>
            <a:r>
              <a:rPr lang="en-US" b="0" i="0" dirty="0">
                <a:solidFill>
                  <a:srgbClr val="7A7A7A"/>
                </a:solidFill>
                <a:effectLst/>
                <a:latin typeface="Roboto" panose="02000000000000000000" pitchFamily="2" charset="0"/>
              </a:rPr>
              <a:t>. </a:t>
            </a:r>
            <a:r>
              <a:rPr lang="en-US" b="1" i="0" dirty="0">
                <a:solidFill>
                  <a:srgbClr val="7A7A7A"/>
                </a:solidFill>
                <a:effectLst/>
                <a:latin typeface="Roboto" panose="02000000000000000000" pitchFamily="2" charset="0"/>
              </a:rPr>
              <a:t>Seasonality</a:t>
            </a:r>
            <a:r>
              <a:rPr lang="en-US" b="0" i="0" dirty="0">
                <a:solidFill>
                  <a:srgbClr val="7A7A7A"/>
                </a:solidFill>
                <a:effectLst/>
                <a:latin typeface="Roboto" panose="02000000000000000000" pitchFamily="2" charset="0"/>
              </a:rPr>
              <a:t> should always present a fixed and known period. If there is no fixed or known period, we are observing a cyclic signal, i.e., </a:t>
            </a:r>
            <a:r>
              <a:rPr lang="en-US" b="1" i="0" dirty="0">
                <a:solidFill>
                  <a:srgbClr val="7A7A7A"/>
                </a:solidFill>
                <a:effectLst/>
                <a:latin typeface="Roboto" panose="02000000000000000000" pitchFamily="2" charset="0"/>
              </a:rPr>
              <a:t>cyclicality</a:t>
            </a:r>
            <a:r>
              <a:rPr lang="en-US" b="0" i="0" dirty="0">
                <a:solidFill>
                  <a:srgbClr val="7A7A7A"/>
                </a:solidFill>
                <a:effectLst/>
                <a:latin typeface="Roboto" panose="02000000000000000000" pitchFamily="2" charset="0"/>
              </a:rPr>
              <a:t>.</a:t>
            </a:r>
          </a:p>
          <a:p>
            <a:br>
              <a:rPr lang="en-US" dirty="0"/>
            </a:b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8</a:t>
            </a:fld>
            <a:endParaRPr lang="en-NL"/>
          </a:p>
        </p:txBody>
      </p:sp>
    </p:spTree>
    <p:extLst>
      <p:ext uri="{BB962C8B-B14F-4D97-AF65-F5344CB8AC3E}">
        <p14:creationId xmlns:p14="http://schemas.microsoft.com/office/powerpoint/2010/main" val="25505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10</a:t>
            </a:fld>
            <a:endParaRPr lang="en-NL"/>
          </a:p>
        </p:txBody>
      </p:sp>
    </p:spTree>
    <p:extLst>
      <p:ext uri="{BB962C8B-B14F-4D97-AF65-F5344CB8AC3E}">
        <p14:creationId xmlns:p14="http://schemas.microsoft.com/office/powerpoint/2010/main" val="351431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A7A7A"/>
                </a:solidFill>
                <a:effectLst/>
                <a:latin typeface="Roboto" panose="02000000000000000000" pitchFamily="2" charset="0"/>
              </a:rPr>
              <a:t>In addition, to analyzing the components a common way to check for stationarity is to apply statistical tests such as the </a:t>
            </a:r>
            <a:r>
              <a:rPr lang="en-US" b="1" i="0" dirty="0">
                <a:solidFill>
                  <a:srgbClr val="7A7A7A"/>
                </a:solidFill>
                <a:effectLst/>
                <a:latin typeface="Roboto" panose="02000000000000000000" pitchFamily="2" charset="0"/>
              </a:rPr>
              <a:t>Augmented Dicky-Fuller test (ADF)</a:t>
            </a:r>
            <a:r>
              <a:rPr lang="en-US" b="0" i="0" dirty="0">
                <a:solidFill>
                  <a:srgbClr val="7A7A7A"/>
                </a:solidFill>
                <a:effectLst/>
                <a:latin typeface="Roboto" panose="02000000000000000000" pitchFamily="2" charset="0"/>
              </a:rPr>
              <a:t> and the </a:t>
            </a:r>
            <a:r>
              <a:rPr lang="en-US" b="1" i="0" dirty="0">
                <a:solidFill>
                  <a:srgbClr val="7A7A7A"/>
                </a:solidFill>
                <a:effectLst/>
                <a:latin typeface="Roboto" panose="02000000000000000000" pitchFamily="2" charset="0"/>
              </a:rPr>
              <a:t>Kwiatkowski-Phillips-Schmidt-Shin test (KPSS)</a:t>
            </a:r>
            <a:r>
              <a:rPr lang="en-US" b="0" i="0" dirty="0">
                <a:solidFill>
                  <a:srgbClr val="7A7A7A"/>
                </a:solidFill>
                <a:effectLst/>
                <a:latin typeface="Roboto" panose="02000000000000000000" pitchFamily="2" charset="0"/>
              </a:rPr>
              <a:t>. </a:t>
            </a:r>
            <a:r>
              <a:rPr lang="en-US" b="0" i="0" u="none" strike="noStrike" dirty="0">
                <a:solidFill>
                  <a:srgbClr val="78C6BF"/>
                </a:solidFill>
                <a:effectLst/>
                <a:latin typeface="Roboto" panose="02000000000000000000" pitchFamily="2" charset="0"/>
                <a:hlinkClick r:id="rId3"/>
              </a:rPr>
              <a:t>Both tests</a:t>
            </a:r>
            <a:r>
              <a:rPr lang="en-US" b="0" i="0" dirty="0">
                <a:solidFill>
                  <a:srgbClr val="7A7A7A"/>
                </a:solidFill>
                <a:effectLst/>
                <a:latin typeface="Roboto" panose="02000000000000000000" pitchFamily="2" charset="0"/>
              </a:rPr>
              <a:t> are part of the Python </a:t>
            </a:r>
            <a:r>
              <a:rPr lang="en-US" b="0" i="0" dirty="0" err="1">
                <a:solidFill>
                  <a:srgbClr val="7A7A7A"/>
                </a:solidFill>
                <a:effectLst/>
                <a:latin typeface="Roboto" panose="02000000000000000000" pitchFamily="2" charset="0"/>
              </a:rPr>
              <a:t>statsmodel</a:t>
            </a:r>
            <a:r>
              <a:rPr lang="en-US" b="0" i="0" dirty="0">
                <a:solidFill>
                  <a:srgbClr val="7A7A7A"/>
                </a:solidFill>
                <a:effectLst/>
                <a:latin typeface="Roboto" panose="02000000000000000000" pitchFamily="2" charset="0"/>
              </a:rPr>
              <a:t> library. In the Example's section we give more details about these tests and how to apply them.</a:t>
            </a:r>
          </a:p>
          <a:p>
            <a:br>
              <a:rPr lang="en-US" dirty="0"/>
            </a:b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11</a:t>
            </a:fld>
            <a:endParaRPr lang="en-NL"/>
          </a:p>
        </p:txBody>
      </p:sp>
    </p:spTree>
    <p:extLst>
      <p:ext uri="{BB962C8B-B14F-4D97-AF65-F5344CB8AC3E}">
        <p14:creationId xmlns:p14="http://schemas.microsoft.com/office/powerpoint/2010/main" val="125962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7A7A7A"/>
                </a:solidFill>
                <a:effectLst/>
                <a:latin typeface="Roboto" panose="02000000000000000000" pitchFamily="2" charset="0"/>
              </a:rPr>
              <a:t>Consider the search for the word "</a:t>
            </a:r>
            <a:r>
              <a:rPr lang="en-US" b="0" i="1" dirty="0">
                <a:solidFill>
                  <a:srgbClr val="7A7A7A"/>
                </a:solidFill>
                <a:effectLst/>
                <a:latin typeface="Roboto" panose="02000000000000000000" pitchFamily="2" charset="0"/>
              </a:rPr>
              <a:t>Diet</a:t>
            </a:r>
            <a:r>
              <a:rPr lang="en-US" b="0" i="0" dirty="0">
                <a:solidFill>
                  <a:srgbClr val="7A7A7A"/>
                </a:solidFill>
                <a:effectLst/>
                <a:latin typeface="Roboto" panose="02000000000000000000" pitchFamily="2" charset="0"/>
              </a:rPr>
              <a:t>" from the week starting at </a:t>
            </a:r>
            <a:r>
              <a:rPr lang="en-US" b="1" i="0" dirty="0">
                <a:solidFill>
                  <a:srgbClr val="7A7A7A"/>
                </a:solidFill>
                <a:effectLst/>
                <a:latin typeface="Roboto" panose="02000000000000000000" pitchFamily="2" charset="0"/>
              </a:rPr>
              <a:t>2016-03-27</a:t>
            </a:r>
            <a:r>
              <a:rPr lang="en-US" b="0" i="0" dirty="0">
                <a:solidFill>
                  <a:srgbClr val="7A7A7A"/>
                </a:solidFill>
                <a:effectLst/>
                <a:latin typeface="Roboto" panose="02000000000000000000" pitchFamily="2" charset="0"/>
              </a:rPr>
              <a:t> till week starting at </a:t>
            </a:r>
            <a:r>
              <a:rPr lang="en-US" b="1" i="0" dirty="0">
                <a:solidFill>
                  <a:srgbClr val="7A7A7A"/>
                </a:solidFill>
                <a:effectLst/>
                <a:latin typeface="Roboto" panose="02000000000000000000" pitchFamily="2" charset="0"/>
              </a:rPr>
              <a:t>2021-03-21</a:t>
            </a:r>
            <a:r>
              <a:rPr lang="en-US" b="0" i="0" dirty="0">
                <a:solidFill>
                  <a:srgbClr val="7A7A7A"/>
                </a:solidFill>
                <a:effectLst/>
                <a:latin typeface="Roboto" panose="02000000000000000000" pitchFamily="2" charset="0"/>
              </a:rPr>
              <a:t>.</a:t>
            </a:r>
          </a:p>
          <a:p>
            <a:endParaRPr lang="en-US" b="0" i="0" dirty="0">
              <a:solidFill>
                <a:srgbClr val="7A7A7A"/>
              </a:solidFill>
              <a:effectLst/>
              <a:latin typeface="Roboto" panose="02000000000000000000" pitchFamily="2" charset="0"/>
            </a:endParaRPr>
          </a:p>
          <a:p>
            <a:pPr algn="l" fontAlgn="base"/>
            <a:r>
              <a:rPr lang="en-US" b="0" i="0" dirty="0">
                <a:solidFill>
                  <a:srgbClr val="7A7A7A"/>
                </a:solidFill>
                <a:effectLst/>
                <a:latin typeface="Roboto" panose="02000000000000000000" pitchFamily="2" charset="0"/>
              </a:rPr>
              <a:t>The plot above shows a clear pattern: At the end of the year the word </a:t>
            </a:r>
            <a:r>
              <a:rPr lang="en-US" b="1" i="0" dirty="0">
                <a:solidFill>
                  <a:srgbClr val="7A7A7A"/>
                </a:solidFill>
                <a:effectLst/>
                <a:latin typeface="Roboto" panose="02000000000000000000" pitchFamily="2" charset="0"/>
              </a:rPr>
              <a:t>Diet</a:t>
            </a:r>
            <a:r>
              <a:rPr lang="en-US" b="0" i="0" dirty="0">
                <a:solidFill>
                  <a:srgbClr val="7A7A7A"/>
                </a:solidFill>
                <a:effectLst/>
                <a:latin typeface="Roboto" panose="02000000000000000000" pitchFamily="2" charset="0"/>
              </a:rPr>
              <a:t> has the lowest number of searches while at the beginning of the year it has the highest number of searches. Do people at the end of the year just want to celebrate and enjoy good food? In consequence, do they choose as New Year’s resolution to become in good shape?</a:t>
            </a:r>
          </a:p>
          <a:p>
            <a:pPr algn="l" fontAlgn="base"/>
            <a:r>
              <a:rPr lang="en-US" b="0" i="0" dirty="0">
                <a:solidFill>
                  <a:srgbClr val="7A7A7A"/>
                </a:solidFill>
                <a:effectLst/>
                <a:latin typeface="Roboto" panose="02000000000000000000" pitchFamily="2" charset="0"/>
              </a:rPr>
              <a:t>This time series has a </a:t>
            </a:r>
            <a:r>
              <a:rPr lang="en-US" b="1" i="0" dirty="0">
                <a:solidFill>
                  <a:srgbClr val="7A7A7A"/>
                </a:solidFill>
                <a:effectLst/>
                <a:latin typeface="Roboto" panose="02000000000000000000" pitchFamily="2" charset="0"/>
              </a:rPr>
              <a:t>seasonal pattern</a:t>
            </a:r>
            <a:r>
              <a:rPr lang="en-US" b="0" i="0" dirty="0">
                <a:solidFill>
                  <a:srgbClr val="7A7A7A"/>
                </a:solidFill>
                <a:effectLst/>
                <a:latin typeface="Roboto" panose="02000000000000000000" pitchFamily="2" charset="0"/>
              </a:rPr>
              <a:t>, i.e., it is influenced by seasonal factors. Seasonality occurs over a fixed and known period (e.g., the quarter of the year, the month, or day of the week). In this case the period seems to be yearly and causes a peek at the festivities at the end of year.</a:t>
            </a:r>
          </a:p>
          <a:p>
            <a:pPr algn="l" fontAlgn="base"/>
            <a:r>
              <a:rPr lang="en-US" b="0" i="0" dirty="0">
                <a:solidFill>
                  <a:srgbClr val="7A7A7A"/>
                </a:solidFill>
                <a:effectLst/>
                <a:latin typeface="Roboto" panose="02000000000000000000" pitchFamily="2" charset="0"/>
              </a:rPr>
              <a:t>We can also observe that there is no constant increase or decrease in trend which would suggest a </a:t>
            </a:r>
            <a:r>
              <a:rPr lang="en-US" b="1" i="0" dirty="0">
                <a:solidFill>
                  <a:srgbClr val="7A7A7A"/>
                </a:solidFill>
                <a:effectLst/>
                <a:latin typeface="Roboto" panose="02000000000000000000" pitchFamily="2" charset="0"/>
              </a:rPr>
              <a:t>non-linear trend</a:t>
            </a:r>
            <a:r>
              <a:rPr lang="en-US" b="0" i="0" dirty="0">
                <a:solidFill>
                  <a:srgbClr val="7A7A7A"/>
                </a:solidFill>
                <a:effectLst/>
                <a:latin typeface="Roboto" panose="02000000000000000000" pitchFamily="2" charset="0"/>
              </a:rPr>
              <a:t>.</a:t>
            </a:r>
          </a:p>
          <a:p>
            <a:pPr algn="l" fontAlgn="base"/>
            <a:r>
              <a:rPr lang="en-US" b="0" i="0" dirty="0">
                <a:solidFill>
                  <a:srgbClr val="7A7A7A"/>
                </a:solidFill>
                <a:effectLst/>
                <a:latin typeface="Roboto" panose="02000000000000000000" pitchFamily="2" charset="0"/>
              </a:rPr>
              <a:t>Let's decompose this time series in its components. Because we believe that trend is non-linear, we will set parameter </a:t>
            </a:r>
            <a:r>
              <a:rPr lang="en-US" b="1" i="0" dirty="0">
                <a:solidFill>
                  <a:srgbClr val="7A7A7A"/>
                </a:solidFill>
                <a:effectLst/>
                <a:latin typeface="Roboto" panose="02000000000000000000" pitchFamily="2" charset="0"/>
              </a:rPr>
              <a:t>model</a:t>
            </a:r>
            <a:r>
              <a:rPr lang="en-US" b="0" i="0" dirty="0">
                <a:solidFill>
                  <a:srgbClr val="7A7A7A"/>
                </a:solidFill>
                <a:effectLst/>
                <a:latin typeface="Roboto" panose="02000000000000000000" pitchFamily="2" charset="0"/>
              </a:rPr>
              <a:t> as multiplicative. By default, this parameter is additive.</a:t>
            </a:r>
          </a:p>
          <a:p>
            <a:pPr algn="l" fontAlgn="base"/>
            <a:r>
              <a:rPr lang="en-US" b="0" i="0" dirty="0">
                <a:solidFill>
                  <a:srgbClr val="7A7A7A"/>
                </a:solidFill>
                <a:effectLst/>
                <a:latin typeface="Roboto" panose="02000000000000000000" pitchFamily="2" charset="0"/>
              </a:rPr>
              <a:t>Parameter </a:t>
            </a:r>
            <a:r>
              <a:rPr lang="en-US" b="1" i="0" dirty="0">
                <a:solidFill>
                  <a:srgbClr val="7A7A7A"/>
                </a:solidFill>
                <a:effectLst/>
                <a:latin typeface="Roboto" panose="02000000000000000000" pitchFamily="2" charset="0"/>
              </a:rPr>
              <a:t>period</a:t>
            </a:r>
            <a:r>
              <a:rPr lang="en-US" b="0" i="0" dirty="0">
                <a:solidFill>
                  <a:srgbClr val="7A7A7A"/>
                </a:solidFill>
                <a:effectLst/>
                <a:latin typeface="Roboto" panose="02000000000000000000" pitchFamily="2" charset="0"/>
              </a:rPr>
              <a:t> is optional but you can set it depending on the time series. Because the data is given in weeks, we set the parameter period to the </a:t>
            </a:r>
            <a:r>
              <a:rPr lang="en-US" b="0" i="0" dirty="0" err="1">
                <a:solidFill>
                  <a:srgbClr val="7A7A7A"/>
                </a:solidFill>
                <a:effectLst/>
                <a:latin typeface="Roboto" panose="02000000000000000000" pitchFamily="2" charset="0"/>
              </a:rPr>
              <a:t>the</a:t>
            </a:r>
            <a:r>
              <a:rPr lang="en-US" b="0" i="0" dirty="0">
                <a:solidFill>
                  <a:srgbClr val="7A7A7A"/>
                </a:solidFill>
                <a:effectLst/>
                <a:latin typeface="Roboto" panose="02000000000000000000" pitchFamily="2" charset="0"/>
              </a:rPr>
              <a:t> number of weeks in a year.</a:t>
            </a:r>
          </a:p>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14</a:t>
            </a:fld>
            <a:endParaRPr lang="en-NL"/>
          </a:p>
        </p:txBody>
      </p:sp>
    </p:spTree>
    <p:extLst>
      <p:ext uri="{BB962C8B-B14F-4D97-AF65-F5344CB8AC3E}">
        <p14:creationId xmlns:p14="http://schemas.microsoft.com/office/powerpoint/2010/main" val="36281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https://www.statsmodels.org/stable/examples/notebooks/generated/stationarity_detrending_adf_kpss.html</a:t>
            </a:r>
          </a:p>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16</a:t>
            </a:fld>
            <a:endParaRPr lang="en-NL"/>
          </a:p>
        </p:txBody>
      </p:sp>
    </p:spTree>
    <p:extLst>
      <p:ext uri="{BB962C8B-B14F-4D97-AF65-F5344CB8AC3E}">
        <p14:creationId xmlns:p14="http://schemas.microsoft.com/office/powerpoint/2010/main" val="30361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35</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 </a:t>
            </a:r>
            <a:r>
              <a:rPr lang="en-US" b="0" i="0" dirty="0">
                <a:solidFill>
                  <a:srgbClr val="0B0B0B"/>
                </a:solidFill>
                <a:effectLst/>
                <a:latin typeface="Open Sans" panose="020B0606030504020204" pitchFamily="34" charset="0"/>
              </a:rPr>
              <a:t> If the trend is linear then you apply it additively. If the trend line grows or shrinks exponentially, then you would apply it multiplicatively.</a:t>
            </a:r>
          </a:p>
          <a:p>
            <a:endParaRPr lang="en-US" b="0" i="0" dirty="0">
              <a:solidFill>
                <a:srgbClr val="0B0B0B"/>
              </a:solidFill>
              <a:effectLst/>
              <a:latin typeface="Open Sans" panose="020B0606030504020204" pitchFamily="34" charset="0"/>
            </a:endParaRPr>
          </a:p>
          <a:p>
            <a:r>
              <a:rPr lang="en-US" b="0" i="0" dirty="0" err="1">
                <a:solidFill>
                  <a:srgbClr val="0B0B0B"/>
                </a:solidFill>
                <a:effectLst/>
                <a:latin typeface="Open Sans" panose="020B0606030504020204" pitchFamily="34" charset="0"/>
              </a:rPr>
              <a:t>Seaonality</a:t>
            </a:r>
            <a:r>
              <a:rPr lang="en-US" b="0" i="0" dirty="0">
                <a:solidFill>
                  <a:srgbClr val="0B0B0B"/>
                </a:solidFill>
                <a:effectLst/>
                <a:latin typeface="Open Sans" panose="020B0606030504020204" pitchFamily="34" charset="0"/>
              </a:rPr>
              <a:t>:  If the peaks and valleys for seasonality are constant over time, you apply it additively. If the seasonality grows or shrinks overtime, then you would apply it multiplicatively. For seasonality, you don't have to consider if the change is linear or exponential, only if it is growing or shrinking over time.</a:t>
            </a:r>
            <a:endParaRPr lang="en-US" dirty="0"/>
          </a:p>
          <a:p>
            <a:endParaRPr lang="en-US" dirty="0"/>
          </a:p>
          <a:p>
            <a:r>
              <a:rPr lang="en-US" dirty="0"/>
              <a:t>Error: </a:t>
            </a:r>
            <a:r>
              <a:rPr lang="en-US" b="0" i="0" dirty="0">
                <a:solidFill>
                  <a:srgbClr val="0B0B0B"/>
                </a:solidFill>
                <a:effectLst/>
                <a:latin typeface="Open Sans" panose="020B0606030504020204" pitchFamily="34" charset="0"/>
              </a:rPr>
              <a:t> If the error has constant variance over time (peaks and valleys are about the same size), then you apply it additively. If the error is growing or shrinking over time, then you would apply the error multiplicatively.</a:t>
            </a:r>
          </a:p>
          <a:p>
            <a:endParaRPr lang="en-US" b="0" i="0" dirty="0">
              <a:solidFill>
                <a:srgbClr val="0B0B0B"/>
              </a:solidFill>
              <a:effectLst/>
              <a:latin typeface="Open Sans" panose="020B0606030504020204" pitchFamily="34" charset="0"/>
            </a:endParaRPr>
          </a:p>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42</a:t>
            </a:fld>
            <a:endParaRPr lang="en-NL"/>
          </a:p>
        </p:txBody>
      </p:sp>
    </p:spTree>
    <p:extLst>
      <p:ext uri="{BB962C8B-B14F-4D97-AF65-F5344CB8AC3E}">
        <p14:creationId xmlns:p14="http://schemas.microsoft.com/office/powerpoint/2010/main" val="72888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45</a:t>
            </a:fld>
            <a:endParaRPr lang="en-NL"/>
          </a:p>
        </p:txBody>
      </p:sp>
    </p:spTree>
    <p:extLst>
      <p:ext uri="{BB962C8B-B14F-4D97-AF65-F5344CB8AC3E}">
        <p14:creationId xmlns:p14="http://schemas.microsoft.com/office/powerpoint/2010/main" val="219452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jadsmkbdatalab.nl/forecasting-with-sarimax-models/" TargetMode="External"/><Relationship Id="rId2" Type="http://schemas.openxmlformats.org/officeDocument/2006/relationships/hyperlink" Target="https://www.jadsmkbdatalab.nl/an-introduction-to-time-series-analysis/" TargetMode="External"/><Relationship Id="rId1" Type="http://schemas.openxmlformats.org/officeDocument/2006/relationships/slideLayout" Target="../slideLayouts/slideLayout2.xml"/><Relationship Id="rId4" Type="http://schemas.openxmlformats.org/officeDocument/2006/relationships/hyperlink" Target="https://www.jadsmkbdatalab.nl/forecasting-with-facebook-prophet-models-an-intr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mc-stan.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kaggle.com/code/kishorkhengare/notebook-cement-sales-and-demand-forecasting" TargetMode="External"/><Relationship Id="rId2" Type="http://schemas.openxmlformats.org/officeDocument/2006/relationships/hyperlink" Target="https://www.kaggle.com/datasets/kishorkhengare/cement-sales-demand/code" TargetMode="External"/><Relationship Id="rId1" Type="http://schemas.openxmlformats.org/officeDocument/2006/relationships/slideLayout" Target="../slideLayouts/slideLayout2.xml"/><Relationship Id="rId5" Type="http://schemas.openxmlformats.org/officeDocument/2006/relationships/hyperlink" Target="https://public.tableau.com/app/resources/sample-data" TargetMode="External"/><Relationship Id="rId4" Type="http://schemas.openxmlformats.org/officeDocument/2006/relationships/hyperlink" Target="https://www.kaggle.com/datasets/ujjwalchowdhury/walmartcleaned"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facebook/prophet"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4" Type="http://schemas.openxmlformats.org/officeDocument/2006/relationships/hyperlink" Target="https://nbviewer.org/github/nicolasfauchereau/Auckland_Cycling/blob/master/notebooks/Auckland_cycling_and_weather.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Danielle Paes Barretto</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EF46-C18E-D072-D4B5-3C7CBECC14A9}"/>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287EBBB1-74E3-C600-2975-0689E32258CE}"/>
              </a:ext>
            </a:extLst>
          </p:cNvPr>
          <p:cNvSpPr>
            <a:spLocks noGrp="1"/>
          </p:cNvSpPr>
          <p:nvPr>
            <p:ph idx="1"/>
          </p:nvPr>
        </p:nvSpPr>
        <p:spPr/>
        <p:txBody>
          <a:bodyPr>
            <a:normAutofit lnSpcReduction="10000"/>
          </a:bodyPr>
          <a:lstStyle/>
          <a:p>
            <a:r>
              <a:rPr lang="en-US" dirty="0"/>
              <a:t>A time series is </a:t>
            </a:r>
            <a:r>
              <a:rPr lang="en-US" b="1" dirty="0"/>
              <a:t>stationary</a:t>
            </a:r>
            <a:r>
              <a:rPr lang="en-US" dirty="0"/>
              <a:t> if its statistical properties do not change over time.</a:t>
            </a:r>
          </a:p>
          <a:p>
            <a:r>
              <a:rPr lang="en-US" dirty="0"/>
              <a:t>Many algorithms such as SARIMAX models need to deal with stationary time series.</a:t>
            </a:r>
          </a:p>
          <a:p>
            <a:r>
              <a:rPr lang="en-US" dirty="0"/>
              <a:t>This is important because when running linear regression, for example, the assumption is that all of the observations are independent of each other. However, we know that in a time series observations are time dependent. </a:t>
            </a:r>
          </a:p>
          <a:p>
            <a:r>
              <a:rPr lang="en-US" dirty="0"/>
              <a:t>So, by making the time series stationary we are able to apply regression techniques to time dependent variables. </a:t>
            </a:r>
          </a:p>
          <a:p>
            <a:r>
              <a:rPr lang="en-US" dirty="0"/>
              <a:t>In other words, the data becomes easier to </a:t>
            </a:r>
            <a:r>
              <a:rPr lang="en-US" dirty="0" err="1"/>
              <a:t>analyse</a:t>
            </a:r>
            <a:r>
              <a:rPr lang="en-US" dirty="0"/>
              <a:t> over long periods of time as it won’t necessarily keep varying and so, the algorithms can assume that stationary data and make better predictions.</a:t>
            </a:r>
          </a:p>
          <a:p>
            <a:endParaRPr lang="en-US" dirty="0"/>
          </a:p>
          <a:p>
            <a:endParaRPr lang="en-NL" dirty="0"/>
          </a:p>
        </p:txBody>
      </p:sp>
    </p:spTree>
    <p:extLst>
      <p:ext uri="{BB962C8B-B14F-4D97-AF65-F5344CB8AC3E}">
        <p14:creationId xmlns:p14="http://schemas.microsoft.com/office/powerpoint/2010/main" val="354197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F361-479A-5011-9BEA-4F55AD5F460F}"/>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83B0C4E-ECD2-EE2C-9935-77728CBF6FF8}"/>
              </a:ext>
            </a:extLst>
          </p:cNvPr>
          <p:cNvSpPr>
            <a:spLocks noGrp="1"/>
          </p:cNvSpPr>
          <p:nvPr>
            <p:ph idx="1"/>
          </p:nvPr>
        </p:nvSpPr>
        <p:spPr/>
        <p:txBody>
          <a:bodyPr/>
          <a:lstStyle/>
          <a:p>
            <a:r>
              <a:rPr lang="en-US" dirty="0"/>
              <a:t>A stationary time series fulfills the following criteria:</a:t>
            </a:r>
          </a:p>
          <a:p>
            <a:pPr>
              <a:buFont typeface="Wingdings" panose="05000000000000000000" pitchFamily="2" charset="2"/>
              <a:buChar char="§"/>
            </a:pPr>
            <a:r>
              <a:rPr lang="en-US" dirty="0"/>
              <a:t> </a:t>
            </a:r>
            <a:r>
              <a:rPr lang="en-US" b="1" dirty="0"/>
              <a:t>The trend is zero</a:t>
            </a:r>
            <a:r>
              <a:rPr lang="en-US" dirty="0"/>
              <a:t>.</a:t>
            </a:r>
          </a:p>
          <a:p>
            <a:pPr>
              <a:buFont typeface="Wingdings" panose="05000000000000000000" pitchFamily="2" charset="2"/>
              <a:buChar char="§"/>
            </a:pPr>
            <a:r>
              <a:rPr lang="en-US" dirty="0"/>
              <a:t> </a:t>
            </a:r>
            <a:r>
              <a:rPr lang="en-US" b="1" dirty="0"/>
              <a:t>The variance in the seasonality component is constant</a:t>
            </a:r>
            <a:r>
              <a:rPr lang="en-US" dirty="0"/>
              <a:t>: The amplitude of the signal does not change much over time.</a:t>
            </a:r>
          </a:p>
          <a:p>
            <a:pPr>
              <a:buFont typeface="Wingdings" panose="05000000000000000000" pitchFamily="2" charset="2"/>
              <a:buChar char="§"/>
            </a:pPr>
            <a:r>
              <a:rPr lang="en-US" dirty="0"/>
              <a:t> </a:t>
            </a:r>
            <a:r>
              <a:rPr lang="en-US" b="1" dirty="0"/>
              <a:t>Autocorrelation is constant</a:t>
            </a:r>
            <a:r>
              <a:rPr lang="en-US" dirty="0"/>
              <a:t>: The relationship of each value of the time series and its neighbors stays the same.</a:t>
            </a:r>
            <a:endParaRPr lang="en-NL" dirty="0"/>
          </a:p>
        </p:txBody>
      </p:sp>
    </p:spTree>
    <p:extLst>
      <p:ext uri="{BB962C8B-B14F-4D97-AF65-F5344CB8AC3E}">
        <p14:creationId xmlns:p14="http://schemas.microsoft.com/office/powerpoint/2010/main" val="2748085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8B9E-CD56-72E2-9CE8-B991CCFEB29B}"/>
              </a:ext>
            </a:extLst>
          </p:cNvPr>
          <p:cNvSpPr>
            <a:spLocks noGrp="1"/>
          </p:cNvSpPr>
          <p:nvPr>
            <p:ph type="title"/>
          </p:nvPr>
        </p:nvSpPr>
        <p:spPr/>
        <p:txBody>
          <a:bodyPr/>
          <a:lstStyle/>
          <a:p>
            <a:r>
              <a:rPr lang="en-US" dirty="0"/>
              <a:t>Additive x Multiplicative Model</a:t>
            </a:r>
            <a:endParaRPr lang="en-NL" dirty="0"/>
          </a:p>
        </p:txBody>
      </p:sp>
      <p:sp>
        <p:nvSpPr>
          <p:cNvPr id="3" name="Content Placeholder 2">
            <a:extLst>
              <a:ext uri="{FF2B5EF4-FFF2-40B4-BE49-F238E27FC236}">
                <a16:creationId xmlns:a16="http://schemas.microsoft.com/office/drawing/2014/main" id="{90E31E3A-64EC-44D2-8EDD-8C4F86CCEDFC}"/>
              </a:ext>
            </a:extLst>
          </p:cNvPr>
          <p:cNvSpPr>
            <a:spLocks noGrp="1"/>
          </p:cNvSpPr>
          <p:nvPr>
            <p:ph idx="1"/>
          </p:nvPr>
        </p:nvSpPr>
        <p:spPr/>
        <p:txBody>
          <a:bodyPr/>
          <a:lstStyle/>
          <a:p>
            <a:r>
              <a:rPr lang="en-US" dirty="0"/>
              <a:t>Additive Model</a:t>
            </a:r>
          </a:p>
          <a:p>
            <a:endParaRPr lang="en-US" dirty="0"/>
          </a:p>
          <a:p>
            <a:endParaRPr lang="en-US" dirty="0"/>
          </a:p>
          <a:p>
            <a:r>
              <a:rPr lang="en-US" dirty="0"/>
              <a:t>Multiplicative Model</a:t>
            </a:r>
            <a:endParaRPr lang="en-NL" dirty="0"/>
          </a:p>
        </p:txBody>
      </p:sp>
      <p:pic>
        <p:nvPicPr>
          <p:cNvPr id="6" name="Picture 5">
            <a:extLst>
              <a:ext uri="{FF2B5EF4-FFF2-40B4-BE49-F238E27FC236}">
                <a16:creationId xmlns:a16="http://schemas.microsoft.com/office/drawing/2014/main" id="{527ECDEE-4B3E-9EFB-21B9-E54F7A3A45A9}"/>
              </a:ext>
            </a:extLst>
          </p:cNvPr>
          <p:cNvPicPr>
            <a:picLocks noChangeAspect="1"/>
          </p:cNvPicPr>
          <p:nvPr/>
        </p:nvPicPr>
        <p:blipFill>
          <a:blip r:embed="rId2"/>
          <a:stretch>
            <a:fillRect/>
          </a:stretch>
        </p:blipFill>
        <p:spPr>
          <a:xfrm>
            <a:off x="3109142" y="2732252"/>
            <a:ext cx="5228835" cy="488025"/>
          </a:xfrm>
          <a:prstGeom prst="rect">
            <a:avLst/>
          </a:prstGeom>
        </p:spPr>
      </p:pic>
      <p:pic>
        <p:nvPicPr>
          <p:cNvPr id="8" name="Picture 7">
            <a:extLst>
              <a:ext uri="{FF2B5EF4-FFF2-40B4-BE49-F238E27FC236}">
                <a16:creationId xmlns:a16="http://schemas.microsoft.com/office/drawing/2014/main" id="{37CC4CDF-A3C0-09A9-37DB-849CBAD4310C}"/>
              </a:ext>
            </a:extLst>
          </p:cNvPr>
          <p:cNvPicPr>
            <a:picLocks noChangeAspect="1"/>
          </p:cNvPicPr>
          <p:nvPr/>
        </p:nvPicPr>
        <p:blipFill>
          <a:blip r:embed="rId3"/>
          <a:stretch>
            <a:fillRect/>
          </a:stretch>
        </p:blipFill>
        <p:spPr>
          <a:xfrm>
            <a:off x="3109142" y="4518312"/>
            <a:ext cx="5228835" cy="570419"/>
          </a:xfrm>
          <a:prstGeom prst="rect">
            <a:avLst/>
          </a:prstGeom>
        </p:spPr>
      </p:pic>
    </p:spTree>
    <p:extLst>
      <p:ext uri="{BB962C8B-B14F-4D97-AF65-F5344CB8AC3E}">
        <p14:creationId xmlns:p14="http://schemas.microsoft.com/office/powerpoint/2010/main" val="54911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CAF8-26BA-BFF6-933B-8CEFB78068E9}"/>
              </a:ext>
            </a:extLst>
          </p:cNvPr>
          <p:cNvSpPr>
            <a:spLocks noGrp="1"/>
          </p:cNvSpPr>
          <p:nvPr>
            <p:ph type="title"/>
          </p:nvPr>
        </p:nvSpPr>
        <p:spPr/>
        <p:txBody>
          <a:bodyPr/>
          <a:lstStyle/>
          <a:p>
            <a:r>
              <a:rPr lang="en-US" dirty="0"/>
              <a:t>Example of Time Series</a:t>
            </a:r>
            <a:endParaRPr lang="en-NL" dirty="0"/>
          </a:p>
        </p:txBody>
      </p:sp>
      <p:sp>
        <p:nvSpPr>
          <p:cNvPr id="4" name="Text Placeholder 3">
            <a:extLst>
              <a:ext uri="{FF2B5EF4-FFF2-40B4-BE49-F238E27FC236}">
                <a16:creationId xmlns:a16="http://schemas.microsoft.com/office/drawing/2014/main" id="{E898AA0F-875D-38BF-18EA-982210BC12D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19915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2BA6-E381-C77A-2A35-C01B2AA17EE4}"/>
              </a:ext>
            </a:extLst>
          </p:cNvPr>
          <p:cNvSpPr>
            <a:spLocks noGrp="1"/>
          </p:cNvSpPr>
          <p:nvPr>
            <p:ph type="title"/>
          </p:nvPr>
        </p:nvSpPr>
        <p:spPr/>
        <p:txBody>
          <a:bodyPr/>
          <a:lstStyle/>
          <a:p>
            <a:r>
              <a:rPr lang="en-US" dirty="0"/>
              <a:t>Google Trends Data</a:t>
            </a:r>
            <a:endParaRPr lang="en-NL" dirty="0"/>
          </a:p>
        </p:txBody>
      </p:sp>
      <p:pic>
        <p:nvPicPr>
          <p:cNvPr id="5" name="Content Placeholder 4">
            <a:extLst>
              <a:ext uri="{FF2B5EF4-FFF2-40B4-BE49-F238E27FC236}">
                <a16:creationId xmlns:a16="http://schemas.microsoft.com/office/drawing/2014/main" id="{CA780481-6162-576D-968B-A47FD93169EC}"/>
              </a:ext>
            </a:extLst>
          </p:cNvPr>
          <p:cNvPicPr>
            <a:picLocks noGrp="1" noChangeAspect="1"/>
          </p:cNvPicPr>
          <p:nvPr>
            <p:ph idx="1"/>
          </p:nvPr>
        </p:nvPicPr>
        <p:blipFill>
          <a:blip r:embed="rId3"/>
          <a:stretch>
            <a:fillRect/>
          </a:stretch>
        </p:blipFill>
        <p:spPr>
          <a:xfrm>
            <a:off x="3028364" y="2243463"/>
            <a:ext cx="6195597" cy="3490262"/>
          </a:xfrm>
        </p:spPr>
      </p:pic>
    </p:spTree>
    <p:extLst>
      <p:ext uri="{BB962C8B-B14F-4D97-AF65-F5344CB8AC3E}">
        <p14:creationId xmlns:p14="http://schemas.microsoft.com/office/powerpoint/2010/main" val="382458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9870-BD6E-3637-9CD0-BE0A7435DA5F}"/>
              </a:ext>
            </a:extLst>
          </p:cNvPr>
          <p:cNvSpPr>
            <a:spLocks noGrp="1"/>
          </p:cNvSpPr>
          <p:nvPr>
            <p:ph type="title"/>
          </p:nvPr>
        </p:nvSpPr>
        <p:spPr/>
        <p:txBody>
          <a:bodyPr/>
          <a:lstStyle/>
          <a:p>
            <a:r>
              <a:rPr lang="en-US" dirty="0"/>
              <a:t>Google Trends Data Decomposition</a:t>
            </a:r>
            <a:endParaRPr lang="en-NL" dirty="0"/>
          </a:p>
        </p:txBody>
      </p:sp>
      <p:pic>
        <p:nvPicPr>
          <p:cNvPr id="2050" name="Picture 2">
            <a:extLst>
              <a:ext uri="{FF2B5EF4-FFF2-40B4-BE49-F238E27FC236}">
                <a16:creationId xmlns:a16="http://schemas.microsoft.com/office/drawing/2014/main" id="{C660702D-FC99-2320-875C-4025E4EC6B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2680" y="2108200"/>
            <a:ext cx="4606965"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4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917A-0F55-F3FD-ECDC-0B4650AA4406}"/>
              </a:ext>
            </a:extLst>
          </p:cNvPr>
          <p:cNvSpPr>
            <a:spLocks noGrp="1"/>
          </p:cNvSpPr>
          <p:nvPr>
            <p:ph type="title"/>
          </p:nvPr>
        </p:nvSpPr>
        <p:spPr/>
        <p:txBody>
          <a:bodyPr/>
          <a:lstStyle/>
          <a:p>
            <a:r>
              <a:rPr lang="en-US" dirty="0"/>
              <a:t>Stationarity Tests </a:t>
            </a:r>
            <a:endParaRPr lang="en-NL" dirty="0"/>
          </a:p>
        </p:txBody>
      </p:sp>
      <p:sp>
        <p:nvSpPr>
          <p:cNvPr id="3" name="Content Placeholder 2">
            <a:extLst>
              <a:ext uri="{FF2B5EF4-FFF2-40B4-BE49-F238E27FC236}">
                <a16:creationId xmlns:a16="http://schemas.microsoft.com/office/drawing/2014/main" id="{810D25D4-4792-C093-F65F-FE950EB11BCA}"/>
              </a:ext>
            </a:extLst>
          </p:cNvPr>
          <p:cNvSpPr>
            <a:spLocks noGrp="1"/>
          </p:cNvSpPr>
          <p:nvPr>
            <p:ph idx="1"/>
          </p:nvPr>
        </p:nvSpPr>
        <p:spPr/>
        <p:txBody>
          <a:bodyPr/>
          <a:lstStyle/>
          <a:p>
            <a:r>
              <a:rPr lang="en-US" b="1" dirty="0"/>
              <a:t>Augmented Dicky-Fuller test (ADF)</a:t>
            </a:r>
            <a:r>
              <a:rPr lang="en-US" dirty="0"/>
              <a:t> is a very popular test for stationarity. However, it can happen that a time series passes the ADF test, without being stationary. </a:t>
            </a:r>
          </a:p>
          <a:p>
            <a:r>
              <a:rPr lang="en-US" b="1" dirty="0"/>
              <a:t>Kwiatkowski-Phillips-Schmidt-Shin (KPSS)</a:t>
            </a:r>
            <a:r>
              <a:rPr lang="en-US" dirty="0"/>
              <a:t> is another test for checking the stationarity of a time series. </a:t>
            </a:r>
          </a:p>
          <a:p>
            <a:r>
              <a:rPr lang="en-US" dirty="0"/>
              <a:t>It is prudent to apply both tests, so that it can be ensured that the series is truly stationary. Next to that, we cannot forget the importance of also observing the time series plot.</a:t>
            </a:r>
            <a:endParaRPr lang="en-NL" dirty="0"/>
          </a:p>
        </p:txBody>
      </p:sp>
    </p:spTree>
    <p:extLst>
      <p:ext uri="{BB962C8B-B14F-4D97-AF65-F5344CB8AC3E}">
        <p14:creationId xmlns:p14="http://schemas.microsoft.com/office/powerpoint/2010/main" val="155088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310E-1665-A761-BE10-04992BA59D68}"/>
              </a:ext>
            </a:extLst>
          </p:cNvPr>
          <p:cNvSpPr>
            <a:spLocks noGrp="1"/>
          </p:cNvSpPr>
          <p:nvPr>
            <p:ph type="title"/>
          </p:nvPr>
        </p:nvSpPr>
        <p:spPr/>
        <p:txBody>
          <a:bodyPr/>
          <a:lstStyle/>
          <a:p>
            <a:r>
              <a:rPr lang="en-US" dirty="0"/>
              <a:t>Stationary Tests</a:t>
            </a:r>
            <a:endParaRPr lang="en-NL" dirty="0"/>
          </a:p>
        </p:txBody>
      </p:sp>
      <p:sp>
        <p:nvSpPr>
          <p:cNvPr id="3" name="Content Placeholder 2">
            <a:extLst>
              <a:ext uri="{FF2B5EF4-FFF2-40B4-BE49-F238E27FC236}">
                <a16:creationId xmlns:a16="http://schemas.microsoft.com/office/drawing/2014/main" id="{BF5C4825-1650-175A-D2D7-A0B2582D83D9}"/>
              </a:ext>
            </a:extLst>
          </p:cNvPr>
          <p:cNvSpPr>
            <a:spLocks noGrp="1"/>
          </p:cNvSpPr>
          <p:nvPr>
            <p:ph idx="1"/>
          </p:nvPr>
        </p:nvSpPr>
        <p:spPr/>
        <p:txBody>
          <a:bodyPr/>
          <a:lstStyle/>
          <a:p>
            <a:r>
              <a:rPr lang="en-US" dirty="0"/>
              <a:t>Explain in a easy way how to interpret</a:t>
            </a:r>
          </a:p>
          <a:p>
            <a:r>
              <a:rPr lang="en-US" dirty="0"/>
              <a:t>Apply to google trend</a:t>
            </a:r>
            <a:endParaRPr lang="en-NL" dirty="0"/>
          </a:p>
        </p:txBody>
      </p:sp>
    </p:spTree>
    <p:extLst>
      <p:ext uri="{BB962C8B-B14F-4D97-AF65-F5344CB8AC3E}">
        <p14:creationId xmlns:p14="http://schemas.microsoft.com/office/powerpoint/2010/main" val="368693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9383-170F-2B20-3E38-B8925B16488B}"/>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74E86077-F014-9665-C986-295414636A00}"/>
              </a:ext>
            </a:extLst>
          </p:cNvPr>
          <p:cNvSpPr>
            <a:spLocks noGrp="1"/>
          </p:cNvSpPr>
          <p:nvPr>
            <p:ph idx="1"/>
          </p:nvPr>
        </p:nvSpPr>
        <p:spPr/>
        <p:txBody>
          <a:bodyPr/>
          <a:lstStyle/>
          <a:p>
            <a:pPr>
              <a:buFont typeface="Wingdings" panose="05000000000000000000" pitchFamily="2" charset="2"/>
              <a:buChar char="Ø"/>
            </a:pPr>
            <a:r>
              <a:rPr lang="en-US" b="1" dirty="0">
                <a:solidFill>
                  <a:schemeClr val="tx1"/>
                </a:solidFill>
                <a:hlinkClick r:id="rId2">
                  <a:extLst>
                    <a:ext uri="{A12FA001-AC4F-418D-AE19-62706E023703}">
                      <ahyp:hlinkClr xmlns:ahyp="http://schemas.microsoft.com/office/drawing/2018/hyperlinkcolor" val="tx"/>
                    </a:ext>
                  </a:extLst>
                </a:hlinkClick>
              </a:rPr>
              <a:t>Time Series Part 1: An Introduction to Time Series Analysis</a:t>
            </a:r>
            <a:endParaRPr lang="en-US" b="1" dirty="0">
              <a:solidFill>
                <a:schemeClr val="tx1"/>
              </a:solidFill>
            </a:endParaRPr>
          </a:p>
          <a:p>
            <a:pPr>
              <a:buFont typeface="Wingdings" panose="05000000000000000000" pitchFamily="2" charset="2"/>
              <a:buChar char="Ø"/>
            </a:pPr>
            <a:r>
              <a:rPr lang="en-US" b="1" dirty="0">
                <a:solidFill>
                  <a:schemeClr val="tx1"/>
                </a:solidFill>
                <a:hlinkClick r:id="rId3">
                  <a:extLst>
                    <a:ext uri="{A12FA001-AC4F-418D-AE19-62706E023703}">
                      <ahyp:hlinkClr xmlns:ahyp="http://schemas.microsoft.com/office/drawing/2018/hyperlinkcolor" val="tx"/>
                    </a:ext>
                  </a:extLst>
                </a:hlinkClick>
              </a:rPr>
              <a:t>Time Series Part 2: Forecasting with SARIMAX models: An Intro</a:t>
            </a:r>
            <a:endParaRPr lang="en-US" b="1" dirty="0">
              <a:solidFill>
                <a:schemeClr val="tx1"/>
              </a:solidFill>
            </a:endParaRPr>
          </a:p>
          <a:p>
            <a:pPr>
              <a:buFont typeface="Wingdings" panose="05000000000000000000" pitchFamily="2" charset="2"/>
              <a:buChar char="Ø"/>
            </a:pPr>
            <a:r>
              <a:rPr lang="en-US" b="1" dirty="0">
                <a:solidFill>
                  <a:schemeClr val="tx1"/>
                </a:solidFill>
                <a:hlinkClick r:id="rId4">
                  <a:extLst>
                    <a:ext uri="{A12FA001-AC4F-418D-AE19-62706E023703}">
                      <ahyp:hlinkClr xmlns:ahyp="http://schemas.microsoft.com/office/drawing/2018/hyperlinkcolor" val="tx"/>
                    </a:ext>
                  </a:extLst>
                </a:hlinkClick>
              </a:rPr>
              <a:t>Time Series Part 3: Forecasting with Facebook Prophet: An Intro</a:t>
            </a:r>
            <a:endParaRPr lang="en-US" b="1" dirty="0">
              <a:solidFill>
                <a:schemeClr val="tx1"/>
              </a:solidFill>
            </a:endParaRPr>
          </a:p>
          <a:p>
            <a:pPr marL="0" indent="0">
              <a:buNone/>
            </a:pPr>
            <a:endParaRPr lang="en-NL" dirty="0"/>
          </a:p>
        </p:txBody>
      </p:sp>
    </p:spTree>
    <p:extLst>
      <p:ext uri="{BB962C8B-B14F-4D97-AF65-F5344CB8AC3E}">
        <p14:creationId xmlns:p14="http://schemas.microsoft.com/office/powerpoint/2010/main" val="171855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366549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3A834-92AD-8243-3A86-FDB9DAAA4675}"/>
              </a:ext>
            </a:extLst>
          </p:cNvPr>
          <p:cNvPicPr>
            <a:picLocks noChangeAspect="1"/>
          </p:cNvPicPr>
          <p:nvPr/>
        </p:nvPicPr>
        <p:blipFill>
          <a:blip r:embed="rId2"/>
          <a:stretch>
            <a:fillRect/>
          </a:stretch>
        </p:blipFill>
        <p:spPr>
          <a:xfrm>
            <a:off x="4145111" y="2148729"/>
            <a:ext cx="3901778" cy="2560542"/>
          </a:xfrm>
          <a:prstGeom prst="rect">
            <a:avLst/>
          </a:prstGeom>
        </p:spPr>
      </p:pic>
    </p:spTree>
    <p:extLst>
      <p:ext uri="{BB962C8B-B14F-4D97-AF65-F5344CB8AC3E}">
        <p14:creationId xmlns:p14="http://schemas.microsoft.com/office/powerpoint/2010/main" val="4194167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87AA-AB4E-3CE2-7382-586692D03873}"/>
              </a:ext>
            </a:extLst>
          </p:cNvPr>
          <p:cNvSpPr>
            <a:spLocks noGrp="1"/>
          </p:cNvSpPr>
          <p:nvPr>
            <p:ph type="title"/>
          </p:nvPr>
        </p:nvSpPr>
        <p:spPr/>
        <p:txBody>
          <a:bodyPr/>
          <a:lstStyle/>
          <a:p>
            <a:r>
              <a:rPr lang="en-US" dirty="0"/>
              <a:t>Thanks!</a:t>
            </a:r>
            <a:endParaRPr lang="en-NL" dirty="0"/>
          </a:p>
        </p:txBody>
      </p:sp>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sp>
        <p:nvSpPr>
          <p:cNvPr id="4" name="Text Placeholder 3">
            <a:extLst>
              <a:ext uri="{FF2B5EF4-FFF2-40B4-BE49-F238E27FC236}">
                <a16:creationId xmlns:a16="http://schemas.microsoft.com/office/drawing/2014/main" id="{85C7FB53-6A89-CFC1-26F0-D07363B3E426}"/>
              </a:ext>
            </a:extLst>
          </p:cNvPr>
          <p:cNvSpPr>
            <a:spLocks noGrp="1"/>
          </p:cNvSpPr>
          <p:nvPr>
            <p:ph type="body" sz="half" idx="2"/>
          </p:nvPr>
        </p:nvSpPr>
        <p:spPr/>
        <p:txBody>
          <a:bodyPr/>
          <a:lstStyle/>
          <a:p>
            <a:r>
              <a:rPr lang="en-US" dirty="0" err="1"/>
              <a:t>mkb</a:t>
            </a:r>
            <a:endParaRPr lang="en-NL" dirty="0"/>
          </a:p>
        </p:txBody>
      </p:sp>
    </p:spTree>
    <p:extLst>
      <p:ext uri="{BB962C8B-B14F-4D97-AF65-F5344CB8AC3E}">
        <p14:creationId xmlns:p14="http://schemas.microsoft.com/office/powerpoint/2010/main" val="2428647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920AE1-C1C7-729D-5D59-42BEAB9F36D4}"/>
              </a:ext>
            </a:extLst>
          </p:cNvPr>
          <p:cNvSpPr>
            <a:spLocks noGrp="1"/>
          </p:cNvSpPr>
          <p:nvPr>
            <p:ph type="title"/>
          </p:nvPr>
        </p:nvSpPr>
        <p:spPr/>
        <p:txBody>
          <a:bodyPr/>
          <a:lstStyle/>
          <a:p>
            <a:r>
              <a:rPr lang="en-US" dirty="0"/>
              <a:t>Added in 16/03</a:t>
            </a:r>
            <a:endParaRPr lang="en-NL" dirty="0"/>
          </a:p>
        </p:txBody>
      </p:sp>
      <p:sp>
        <p:nvSpPr>
          <p:cNvPr id="6" name="Text Placeholder 5">
            <a:extLst>
              <a:ext uri="{FF2B5EF4-FFF2-40B4-BE49-F238E27FC236}">
                <a16:creationId xmlns:a16="http://schemas.microsoft.com/office/drawing/2014/main" id="{97392E5F-046B-0016-AF9A-14FBCE205574}"/>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73670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3169025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9854-793E-5C3E-838E-45E3CCD0BB2B}"/>
              </a:ext>
            </a:extLst>
          </p:cNvPr>
          <p:cNvSpPr>
            <a:spLocks noGrp="1"/>
          </p:cNvSpPr>
          <p:nvPr>
            <p:ph type="title"/>
          </p:nvPr>
        </p:nvSpPr>
        <p:spPr/>
        <p:txBody>
          <a:bodyPr/>
          <a:lstStyle/>
          <a:p>
            <a:r>
              <a:rPr lang="en-US" dirty="0"/>
              <a:t>Examples</a:t>
            </a:r>
            <a:endParaRPr lang="en-NL" dirty="0"/>
          </a:p>
        </p:txBody>
      </p:sp>
      <p:sp>
        <p:nvSpPr>
          <p:cNvPr id="3" name="Content Placeholder 2">
            <a:extLst>
              <a:ext uri="{FF2B5EF4-FFF2-40B4-BE49-F238E27FC236}">
                <a16:creationId xmlns:a16="http://schemas.microsoft.com/office/drawing/2014/main" id="{5BEEC2EA-5B7F-0E0A-D799-A406B676405F}"/>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308963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a Time Series?</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b="0" i="0" dirty="0">
                <a:solidFill>
                  <a:srgbClr val="0B0B0B"/>
                </a:solidFill>
                <a:effectLst/>
                <a:latin typeface="Open Sans" panose="020B0606030504020204" pitchFamily="34" charset="0"/>
              </a:rPr>
              <a:t>A time series is a sequence of data points with the follow characteristics </a:t>
            </a:r>
          </a:p>
          <a:p>
            <a:pPr>
              <a:buFont typeface="Wingdings" panose="05000000000000000000" pitchFamily="2" charset="2"/>
              <a:buChar char="§"/>
            </a:pPr>
            <a:r>
              <a:rPr lang="en-US" b="0" i="0" dirty="0">
                <a:solidFill>
                  <a:srgbClr val="0B0B0B"/>
                </a:solidFill>
                <a:effectLst/>
                <a:latin typeface="Open Sans" panose="020B0606030504020204" pitchFamily="34" charset="0"/>
              </a:rPr>
              <a:t> It's over a continuous time interval</a:t>
            </a:r>
          </a:p>
          <a:p>
            <a:pPr>
              <a:buFont typeface="Wingdings" panose="05000000000000000000" pitchFamily="2" charset="2"/>
              <a:buChar char="§"/>
            </a:pPr>
            <a:r>
              <a:rPr lang="en-US" b="0" i="0" dirty="0">
                <a:solidFill>
                  <a:srgbClr val="0B0B0B"/>
                </a:solidFill>
                <a:effectLst/>
                <a:latin typeface="Open Sans" panose="020B0606030504020204" pitchFamily="34" charset="0"/>
              </a:rPr>
              <a:t> There are sequential measurements across that interval</a:t>
            </a:r>
          </a:p>
          <a:p>
            <a:pPr>
              <a:buFont typeface="Wingdings" panose="05000000000000000000" pitchFamily="2" charset="2"/>
              <a:buChar char="§"/>
            </a:pPr>
            <a:r>
              <a:rPr lang="en-US" b="0" i="0" dirty="0">
                <a:solidFill>
                  <a:srgbClr val="0B0B0B"/>
                </a:solidFill>
                <a:effectLst/>
                <a:latin typeface="Open Sans" panose="020B0606030504020204" pitchFamily="34" charset="0"/>
              </a:rPr>
              <a:t> There is equal spacing between every two consecutive measurements</a:t>
            </a:r>
          </a:p>
          <a:p>
            <a:pPr>
              <a:buFont typeface="Wingdings" panose="05000000000000000000" pitchFamily="2" charset="2"/>
              <a:buChar char="§"/>
            </a:pPr>
            <a:r>
              <a:rPr lang="en-US" b="0" i="0" dirty="0">
                <a:solidFill>
                  <a:srgbClr val="0B0B0B"/>
                </a:solidFill>
                <a:effectLst/>
                <a:latin typeface="Open Sans" panose="020B0606030504020204" pitchFamily="34" charset="0"/>
              </a:rPr>
              <a:t> Each time unit within the time interval has at most one data point</a:t>
            </a:r>
          </a:p>
          <a:p>
            <a:endParaRPr lang="en-NL" dirty="0"/>
          </a:p>
        </p:txBody>
      </p:sp>
    </p:spTree>
    <p:extLst>
      <p:ext uri="{BB962C8B-B14F-4D97-AF65-F5344CB8AC3E}">
        <p14:creationId xmlns:p14="http://schemas.microsoft.com/office/powerpoint/2010/main" val="2962570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60EB-E3A9-D475-AB61-20FD1F9A4909}"/>
              </a:ext>
            </a:extLst>
          </p:cNvPr>
          <p:cNvSpPr>
            <a:spLocks noGrp="1"/>
          </p:cNvSpPr>
          <p:nvPr>
            <p:ph type="title"/>
          </p:nvPr>
        </p:nvSpPr>
        <p:spPr/>
        <p:txBody>
          <a:bodyPr/>
          <a:lstStyle/>
          <a:p>
            <a:r>
              <a:rPr lang="en-US" dirty="0"/>
              <a:t>The Business Problem</a:t>
            </a:r>
            <a:endParaRPr lang="en-NL" dirty="0"/>
          </a:p>
        </p:txBody>
      </p:sp>
      <p:sp>
        <p:nvSpPr>
          <p:cNvPr id="3" name="Content Placeholder 2">
            <a:extLst>
              <a:ext uri="{FF2B5EF4-FFF2-40B4-BE49-F238E27FC236}">
                <a16:creationId xmlns:a16="http://schemas.microsoft.com/office/drawing/2014/main" id="{38A1F65B-B126-68EA-7EFF-599D414D59D9}"/>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470211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ABF0-9F02-D120-AE6F-E736FBC8174F}"/>
              </a:ext>
            </a:extLst>
          </p:cNvPr>
          <p:cNvSpPr>
            <a:spLocks noGrp="1"/>
          </p:cNvSpPr>
          <p:nvPr>
            <p:ph type="title"/>
          </p:nvPr>
        </p:nvSpPr>
        <p:spPr/>
        <p:txBody>
          <a:bodyPr/>
          <a:lstStyle/>
          <a:p>
            <a:r>
              <a:rPr lang="en-US" dirty="0"/>
              <a:t>Simple Forecasting Methods</a:t>
            </a:r>
            <a:br>
              <a:rPr lang="en-US" dirty="0"/>
            </a:br>
            <a:endParaRPr lang="en-NL" dirty="0"/>
          </a:p>
        </p:txBody>
      </p:sp>
      <p:pic>
        <p:nvPicPr>
          <p:cNvPr id="5" name="Content Placeholder 4">
            <a:extLst>
              <a:ext uri="{FF2B5EF4-FFF2-40B4-BE49-F238E27FC236}">
                <a16:creationId xmlns:a16="http://schemas.microsoft.com/office/drawing/2014/main" id="{B82EAD67-0D1A-D36B-1F7B-04F8C8B4F4E1}"/>
              </a:ext>
            </a:extLst>
          </p:cNvPr>
          <p:cNvPicPr>
            <a:picLocks noGrp="1" noChangeAspect="1"/>
          </p:cNvPicPr>
          <p:nvPr>
            <p:ph idx="1"/>
          </p:nvPr>
        </p:nvPicPr>
        <p:blipFill>
          <a:blip r:embed="rId2"/>
          <a:stretch>
            <a:fillRect/>
          </a:stretch>
        </p:blipFill>
        <p:spPr>
          <a:xfrm>
            <a:off x="3670665" y="2108200"/>
            <a:ext cx="4910995" cy="3760788"/>
          </a:xfrm>
        </p:spPr>
      </p:pic>
      <p:sp>
        <p:nvSpPr>
          <p:cNvPr id="6" name="TextBox 5">
            <a:extLst>
              <a:ext uri="{FF2B5EF4-FFF2-40B4-BE49-F238E27FC236}">
                <a16:creationId xmlns:a16="http://schemas.microsoft.com/office/drawing/2014/main" id="{5DAB2F33-E86D-3944-2C6B-BAF5D697E8DA}"/>
              </a:ext>
            </a:extLst>
          </p:cNvPr>
          <p:cNvSpPr txBox="1"/>
          <p:nvPr/>
        </p:nvSpPr>
        <p:spPr>
          <a:xfrm>
            <a:off x="9303026" y="2842591"/>
            <a:ext cx="2789097" cy="646331"/>
          </a:xfrm>
          <a:prstGeom prst="rect">
            <a:avLst/>
          </a:prstGeom>
          <a:noFill/>
        </p:spPr>
        <p:txBody>
          <a:bodyPr wrap="none" rtlCol="0">
            <a:spAutoFit/>
          </a:bodyPr>
          <a:lstStyle/>
          <a:p>
            <a:r>
              <a:rPr lang="en-US" dirty="0">
                <a:solidFill>
                  <a:srgbClr val="FF0000"/>
                </a:solidFill>
              </a:rPr>
              <a:t>Explain a bit each method </a:t>
            </a:r>
          </a:p>
          <a:p>
            <a:r>
              <a:rPr lang="en-US" dirty="0">
                <a:solidFill>
                  <a:srgbClr val="FF0000"/>
                </a:solidFill>
              </a:rPr>
              <a:t>Choose another image </a:t>
            </a:r>
            <a:endParaRPr lang="en-NL" dirty="0">
              <a:solidFill>
                <a:srgbClr val="FF0000"/>
              </a:solidFill>
            </a:endParaRPr>
          </a:p>
        </p:txBody>
      </p:sp>
    </p:spTree>
    <p:extLst>
      <p:ext uri="{BB962C8B-B14F-4D97-AF65-F5344CB8AC3E}">
        <p14:creationId xmlns:p14="http://schemas.microsoft.com/office/powerpoint/2010/main" val="3787176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spTree>
    <p:extLst>
      <p:ext uri="{BB962C8B-B14F-4D97-AF65-F5344CB8AC3E}">
        <p14:creationId xmlns:p14="http://schemas.microsoft.com/office/powerpoint/2010/main" val="4116295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A5AE-FD93-D8EA-16A6-CEACEFEAC1D2}"/>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36F8533-743B-339D-47EE-0EF1DA2B9857}"/>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3982047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spTree>
    <p:extLst>
      <p:ext uri="{BB962C8B-B14F-4D97-AF65-F5344CB8AC3E}">
        <p14:creationId xmlns:p14="http://schemas.microsoft.com/office/powerpoint/2010/main" val="1644239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151834"/>
          </a:xfrm>
        </p:spPr>
        <p:txBody>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 This type of behaviour can be seen in economies, epidemics, animal populations, volcano eruptions, and other natural processes.</a:t>
            </a:r>
          </a:p>
          <a:p>
            <a:endParaRPr lang="en-NL" dirty="0"/>
          </a:p>
        </p:txBody>
      </p:sp>
    </p:spTree>
    <p:extLst>
      <p:ext uri="{BB962C8B-B14F-4D97-AF65-F5344CB8AC3E}">
        <p14:creationId xmlns:p14="http://schemas.microsoft.com/office/powerpoint/2010/main" val="1559646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spTree>
    <p:extLst>
      <p:ext uri="{BB962C8B-B14F-4D97-AF65-F5344CB8AC3E}">
        <p14:creationId xmlns:p14="http://schemas.microsoft.com/office/powerpoint/2010/main" val="3909276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non-stationary.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stationary.</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67177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2DFF-AEDB-F031-D120-724887646935}"/>
              </a:ext>
            </a:extLst>
          </p:cNvPr>
          <p:cNvSpPr>
            <a:spLocks noGrp="1"/>
          </p:cNvSpPr>
          <p:nvPr>
            <p:ph type="title"/>
          </p:nvPr>
        </p:nvSpPr>
        <p:spPr/>
        <p:txBody>
          <a:bodyPr/>
          <a:lstStyle/>
          <a:p>
            <a:r>
              <a:rPr lang="en-US" dirty="0"/>
              <a:t>Time Series Scenarios</a:t>
            </a:r>
            <a:endParaRPr lang="en-NL" dirty="0"/>
          </a:p>
        </p:txBody>
      </p:sp>
      <p:sp>
        <p:nvSpPr>
          <p:cNvPr id="3" name="Content Placeholder 2">
            <a:extLst>
              <a:ext uri="{FF2B5EF4-FFF2-40B4-BE49-F238E27FC236}">
                <a16:creationId xmlns:a16="http://schemas.microsoft.com/office/drawing/2014/main" id="{049F514B-F49C-33F2-04B5-42ABB5784F74}"/>
              </a:ext>
            </a:extLst>
          </p:cNvPr>
          <p:cNvSpPr>
            <a:spLocks noGrp="1"/>
          </p:cNvSpPr>
          <p:nvPr>
            <p:ph idx="1"/>
          </p:nvPr>
        </p:nvSpPr>
        <p:spPr>
          <a:xfrm>
            <a:off x="1097280" y="2108201"/>
            <a:ext cx="10058400" cy="1668669"/>
          </a:xfrm>
        </p:spPr>
        <p:txBody>
          <a:bodyPr/>
          <a:lstStyle/>
          <a:p>
            <a:pPr>
              <a:buFont typeface="Arial" panose="020B0604020202020204" pitchFamily="34" charset="0"/>
              <a:buChar char="•"/>
            </a:pPr>
            <a:r>
              <a:rPr lang="en-US" dirty="0"/>
              <a:t> Time Series has a trend?</a:t>
            </a:r>
          </a:p>
          <a:p>
            <a:pPr lvl="1">
              <a:buFont typeface="Arial" panose="020B0604020202020204" pitchFamily="34" charset="0"/>
              <a:buChar char="•"/>
            </a:pPr>
            <a:r>
              <a:rPr lang="en-US" dirty="0"/>
              <a:t>If yes, is the trend increasing linearly or exponentially?</a:t>
            </a:r>
          </a:p>
          <a:p>
            <a:pPr>
              <a:buFont typeface="Arial" panose="020B0604020202020204" pitchFamily="34" charset="0"/>
              <a:buChar char="•"/>
            </a:pPr>
            <a:r>
              <a:rPr lang="en-US" dirty="0"/>
              <a:t> Time Series has seasonality?</a:t>
            </a:r>
          </a:p>
          <a:p>
            <a:pPr lvl="1">
              <a:buFont typeface="Arial" panose="020B0604020202020204" pitchFamily="34" charset="0"/>
              <a:buChar char="•"/>
            </a:pPr>
            <a:r>
              <a:rPr lang="en-US" dirty="0"/>
              <a:t>If yes, do the seasonal components increase in magnitude over time?</a:t>
            </a:r>
            <a:endParaRPr lang="en-NL" dirty="0"/>
          </a:p>
        </p:txBody>
      </p:sp>
      <p:graphicFrame>
        <p:nvGraphicFramePr>
          <p:cNvPr id="4" name="Table 4">
            <a:extLst>
              <a:ext uri="{FF2B5EF4-FFF2-40B4-BE49-F238E27FC236}">
                <a16:creationId xmlns:a16="http://schemas.microsoft.com/office/drawing/2014/main" id="{457E4A7A-4832-196B-B3D6-79C942F407B1}"/>
              </a:ext>
            </a:extLst>
          </p:cNvPr>
          <p:cNvGraphicFramePr>
            <a:graphicFrameLocks noGrp="1"/>
          </p:cNvGraphicFramePr>
          <p:nvPr>
            <p:extLst>
              <p:ext uri="{D42A27DB-BD31-4B8C-83A1-F6EECF244321}">
                <p14:modId xmlns:p14="http://schemas.microsoft.com/office/powerpoint/2010/main" val="3587619823"/>
              </p:ext>
            </p:extLst>
          </p:nvPr>
        </p:nvGraphicFramePr>
        <p:xfrm>
          <a:off x="457199" y="4307692"/>
          <a:ext cx="11360427" cy="1112520"/>
        </p:xfrm>
        <a:graphic>
          <a:graphicData uri="http://schemas.openxmlformats.org/drawingml/2006/table">
            <a:tbl>
              <a:tblPr bandRow="1">
                <a:tableStyleId>{BC89EF96-8CEA-46FF-86C4-4CE0E7609802}</a:tableStyleId>
              </a:tblPr>
              <a:tblGrid>
                <a:gridCol w="3260036">
                  <a:extLst>
                    <a:ext uri="{9D8B030D-6E8A-4147-A177-3AD203B41FA5}">
                      <a16:colId xmlns:a16="http://schemas.microsoft.com/office/drawing/2014/main" val="1634428351"/>
                    </a:ext>
                  </a:extLst>
                </a:gridCol>
                <a:gridCol w="3955774">
                  <a:extLst>
                    <a:ext uri="{9D8B030D-6E8A-4147-A177-3AD203B41FA5}">
                      <a16:colId xmlns:a16="http://schemas.microsoft.com/office/drawing/2014/main" val="2880956200"/>
                    </a:ext>
                  </a:extLst>
                </a:gridCol>
                <a:gridCol w="4144617">
                  <a:extLst>
                    <a:ext uri="{9D8B030D-6E8A-4147-A177-3AD203B41FA5}">
                      <a16:colId xmlns:a16="http://schemas.microsoft.com/office/drawing/2014/main" val="281467502"/>
                    </a:ext>
                  </a:extLst>
                </a:gridCol>
              </a:tblGrid>
              <a:tr h="370840">
                <a:tc>
                  <a:txBody>
                    <a:bodyPr/>
                    <a:lstStyle/>
                    <a:p>
                      <a:r>
                        <a:rPr lang="en-US" dirty="0"/>
                        <a:t>No-Trend, No-Seasonal</a:t>
                      </a:r>
                      <a:endParaRPr lang="en-NL" dirty="0"/>
                    </a:p>
                  </a:txBody>
                  <a:tcPr/>
                </a:tc>
                <a:tc>
                  <a:txBody>
                    <a:bodyPr/>
                    <a:lstStyle/>
                    <a:p>
                      <a:r>
                        <a:rPr lang="en-US" dirty="0"/>
                        <a:t>No-Trend, Seasonal-Constant</a:t>
                      </a:r>
                      <a:endParaRPr lang="en-NL" dirty="0"/>
                    </a:p>
                  </a:txBody>
                  <a:tcPr/>
                </a:tc>
                <a:tc>
                  <a:txBody>
                    <a:bodyPr/>
                    <a:lstStyle/>
                    <a:p>
                      <a:r>
                        <a:rPr lang="en-US" dirty="0"/>
                        <a:t>No-Trend, Seasonal-Increasing</a:t>
                      </a:r>
                      <a:endParaRPr lang="en-NL" dirty="0"/>
                    </a:p>
                  </a:txBody>
                  <a:tcPr/>
                </a:tc>
                <a:extLst>
                  <a:ext uri="{0D108BD9-81ED-4DB2-BD59-A6C34878D82A}">
                    <a16:rowId xmlns:a16="http://schemas.microsoft.com/office/drawing/2014/main" val="1731280357"/>
                  </a:ext>
                </a:extLst>
              </a:tr>
              <a:tr h="370840">
                <a:tc>
                  <a:txBody>
                    <a:bodyPr/>
                    <a:lstStyle/>
                    <a:p>
                      <a:r>
                        <a:rPr lang="en-US" dirty="0"/>
                        <a:t>Trend-Linear, No-Seasonal</a:t>
                      </a:r>
                      <a:endParaRPr lang="en-NL" dirty="0"/>
                    </a:p>
                  </a:txBody>
                  <a:tcPr/>
                </a:tc>
                <a:tc>
                  <a:txBody>
                    <a:bodyPr/>
                    <a:lstStyle/>
                    <a:p>
                      <a:r>
                        <a:rPr lang="en-US" dirty="0"/>
                        <a:t>Trend-Linear, Seasonal-Constant</a:t>
                      </a:r>
                      <a:endParaRPr lang="en-NL" dirty="0"/>
                    </a:p>
                  </a:txBody>
                  <a:tcPr/>
                </a:tc>
                <a:tc>
                  <a:txBody>
                    <a:bodyPr/>
                    <a:lstStyle/>
                    <a:p>
                      <a:r>
                        <a:rPr lang="en-US" dirty="0"/>
                        <a:t>Trend-Linear, Seasonal-Increasing</a:t>
                      </a:r>
                      <a:endParaRPr lang="en-NL" dirty="0"/>
                    </a:p>
                  </a:txBody>
                  <a:tcPr/>
                </a:tc>
                <a:extLst>
                  <a:ext uri="{0D108BD9-81ED-4DB2-BD59-A6C34878D82A}">
                    <a16:rowId xmlns:a16="http://schemas.microsoft.com/office/drawing/2014/main" val="3716624103"/>
                  </a:ext>
                </a:extLst>
              </a:tr>
              <a:tr h="370840">
                <a:tc>
                  <a:txBody>
                    <a:bodyPr/>
                    <a:lstStyle/>
                    <a:p>
                      <a:r>
                        <a:rPr lang="en-US" dirty="0"/>
                        <a:t>Trend-Exponential, No-Seasonal</a:t>
                      </a:r>
                      <a:endParaRPr lang="en-NL" dirty="0"/>
                    </a:p>
                  </a:txBody>
                  <a:tcPr/>
                </a:tc>
                <a:tc>
                  <a:txBody>
                    <a:bodyPr/>
                    <a:lstStyle/>
                    <a:p>
                      <a:r>
                        <a:rPr lang="en-US" dirty="0"/>
                        <a:t>Trend-Exponential, Seasonal-Constant</a:t>
                      </a:r>
                      <a:endParaRPr lang="en-NL" dirty="0"/>
                    </a:p>
                  </a:txBody>
                  <a:tcPr/>
                </a:tc>
                <a:tc>
                  <a:txBody>
                    <a:bodyPr/>
                    <a:lstStyle/>
                    <a:p>
                      <a:r>
                        <a:rPr lang="en-US" dirty="0"/>
                        <a:t>Trend-Exponential, Seasonal-Increasing</a:t>
                      </a:r>
                      <a:endParaRPr lang="en-NL" dirty="0"/>
                    </a:p>
                  </a:txBody>
                  <a:tcPr/>
                </a:tc>
                <a:extLst>
                  <a:ext uri="{0D108BD9-81ED-4DB2-BD59-A6C34878D82A}">
                    <a16:rowId xmlns:a16="http://schemas.microsoft.com/office/drawing/2014/main" val="1239795741"/>
                  </a:ext>
                </a:extLst>
              </a:tr>
            </a:tbl>
          </a:graphicData>
        </a:graphic>
      </p:graphicFrame>
    </p:spTree>
    <p:extLst>
      <p:ext uri="{BB962C8B-B14F-4D97-AF65-F5344CB8AC3E}">
        <p14:creationId xmlns:p14="http://schemas.microsoft.com/office/powerpoint/2010/main" val="4116066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DEB8-223F-00B8-1152-2F373EC0DD82}"/>
              </a:ext>
            </a:extLst>
          </p:cNvPr>
          <p:cNvSpPr>
            <a:spLocks noGrp="1"/>
          </p:cNvSpPr>
          <p:nvPr>
            <p:ph type="title"/>
          </p:nvPr>
        </p:nvSpPr>
        <p:spPr/>
        <p:txBody>
          <a:bodyPr/>
          <a:lstStyle/>
          <a:p>
            <a:r>
              <a:rPr lang="en-US" dirty="0"/>
              <a:t>ETS models</a:t>
            </a:r>
            <a:endParaRPr lang="en-NL" dirty="0"/>
          </a:p>
        </p:txBody>
      </p:sp>
      <p:sp>
        <p:nvSpPr>
          <p:cNvPr id="3" name="Content Placeholder 2">
            <a:extLst>
              <a:ext uri="{FF2B5EF4-FFF2-40B4-BE49-F238E27FC236}">
                <a16:creationId xmlns:a16="http://schemas.microsoft.com/office/drawing/2014/main" id="{2046C7DF-BFBA-5BB9-434B-D937A4FC0303}"/>
              </a:ext>
            </a:extLst>
          </p:cNvPr>
          <p:cNvSpPr>
            <a:spLocks noGrp="1"/>
          </p:cNvSpPr>
          <p:nvPr>
            <p:ph idx="1"/>
          </p:nvPr>
        </p:nvSpPr>
        <p:spPr/>
        <p:txBody>
          <a:bodyPr/>
          <a:lstStyle/>
          <a:p>
            <a:r>
              <a:rPr lang="en-US" dirty="0"/>
              <a:t>How to apply</a:t>
            </a:r>
          </a:p>
          <a:p>
            <a:r>
              <a:rPr lang="en-US" dirty="0"/>
              <a:t>1. Decompose times series</a:t>
            </a:r>
          </a:p>
          <a:p>
            <a:r>
              <a:rPr lang="en-US" dirty="0"/>
              <a:t>2. Identify if trend, seasonality, and error are additive or multiplicative</a:t>
            </a:r>
          </a:p>
          <a:p>
            <a:endParaRPr lang="en-NL" dirty="0"/>
          </a:p>
        </p:txBody>
      </p:sp>
    </p:spTree>
    <p:extLst>
      <p:ext uri="{BB962C8B-B14F-4D97-AF65-F5344CB8AC3E}">
        <p14:creationId xmlns:p14="http://schemas.microsoft.com/office/powerpoint/2010/main" val="3582191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1450757"/>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endParaRPr lang="en-NL" b="1" dirty="0"/>
          </a:p>
        </p:txBody>
      </p:sp>
    </p:spTree>
    <p:extLst>
      <p:ext uri="{BB962C8B-B14F-4D97-AF65-F5344CB8AC3E}">
        <p14:creationId xmlns:p14="http://schemas.microsoft.com/office/powerpoint/2010/main" val="3797861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1097280" y="2335695"/>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1097280" y="3220278"/>
            <a:ext cx="3666966" cy="1892826"/>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764246" y="3220278"/>
            <a:ext cx="5724187" cy="369332"/>
            <a:chOff x="4764246" y="3220278"/>
            <a:chExt cx="5724187" cy="369332"/>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177828" cy="369332"/>
            </a:xfrm>
            <a:prstGeom prst="rect">
              <a:avLst/>
            </a:prstGeom>
            <a:noFill/>
          </p:spPr>
          <p:txBody>
            <a:bodyPr wrap="none" rtlCol="0">
              <a:spAutoFit/>
            </a:bodyPr>
            <a:lstStyle/>
            <a:p>
              <a:r>
                <a:rPr lang="en-US" dirty="0"/>
                <a:t>Number of periods of the TS used in the calculation</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764246" y="3728109"/>
            <a:ext cx="7122954"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764246" y="4703196"/>
            <a:ext cx="4727625" cy="369332"/>
            <a:chOff x="4764246" y="4703196"/>
            <a:chExt cx="4727625" cy="369332"/>
          </a:xfrm>
        </p:grpSpPr>
        <p:sp>
          <p:nvSpPr>
            <p:cNvPr id="8" name="TextBox 7">
              <a:extLst>
                <a:ext uri="{FF2B5EF4-FFF2-40B4-BE49-F238E27FC236}">
                  <a16:creationId xmlns:a16="http://schemas.microsoft.com/office/drawing/2014/main" id="{4D7636AB-592E-B902-4F3E-E9A1578D23E1}"/>
                </a:ext>
              </a:extLst>
            </p:cNvPr>
            <p:cNvSpPr txBox="1"/>
            <p:nvPr/>
          </p:nvSpPr>
          <p:spPr>
            <a:xfrm>
              <a:off x="5310605" y="4703196"/>
              <a:ext cx="4181266" cy="369332"/>
            </a:xfrm>
            <a:prstGeom prst="rect">
              <a:avLst/>
            </a:prstGeom>
            <a:noFill/>
          </p:spPr>
          <p:txBody>
            <a:bodyPr wrap="square" rtlCol="0">
              <a:spAutoFit/>
            </a:bodyPr>
            <a:lstStyle/>
            <a:p>
              <a:r>
                <a:rPr lang="en-US" dirty="0"/>
                <a:t>Number of lags of the error component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985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lstStyle/>
          <a:p>
            <a:r>
              <a:rPr lang="en-US" dirty="0"/>
              <a:t>Stationary time series has mean and variance constant over time.</a:t>
            </a:r>
          </a:p>
          <a:p>
            <a:endParaRPr lang="en-NL" dirty="0"/>
          </a:p>
        </p:txBody>
      </p:sp>
    </p:spTree>
    <p:extLst>
      <p:ext uri="{BB962C8B-B14F-4D97-AF65-F5344CB8AC3E}">
        <p14:creationId xmlns:p14="http://schemas.microsoft.com/office/powerpoint/2010/main" val="4120470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9CF1-D91D-3FFD-9FA6-D34D38EBB46B}"/>
              </a:ext>
            </a:extLst>
          </p:cNvPr>
          <p:cNvSpPr>
            <a:spLocks noGrp="1"/>
          </p:cNvSpPr>
          <p:nvPr>
            <p:ph type="title"/>
          </p:nvPr>
        </p:nvSpPr>
        <p:spPr/>
        <p:txBody>
          <a:bodyPr/>
          <a:lstStyle/>
          <a:p>
            <a:r>
              <a:rPr lang="en-US" dirty="0"/>
              <a:t>Differencing</a:t>
            </a:r>
            <a:endParaRPr lang="en-NL" dirty="0"/>
          </a:p>
        </p:txBody>
      </p:sp>
      <p:sp>
        <p:nvSpPr>
          <p:cNvPr id="3" name="Content Placeholder 2">
            <a:extLst>
              <a:ext uri="{FF2B5EF4-FFF2-40B4-BE49-F238E27FC236}">
                <a16:creationId xmlns:a16="http://schemas.microsoft.com/office/drawing/2014/main" id="{99C88241-2AA9-B359-1C4B-69BBFC42F88D}"/>
              </a:ext>
            </a:extLst>
          </p:cNvPr>
          <p:cNvSpPr>
            <a:spLocks noGrp="1"/>
          </p:cNvSpPr>
          <p:nvPr>
            <p:ph idx="1"/>
          </p:nvPr>
        </p:nvSpPr>
        <p:spPr/>
        <p:txBody>
          <a:bodyPr/>
          <a:lstStyle/>
          <a:p>
            <a:r>
              <a:rPr lang="en-US" b="0" i="0" dirty="0">
                <a:solidFill>
                  <a:srgbClr val="0B0B0B"/>
                </a:solidFill>
                <a:effectLst/>
                <a:latin typeface="Open Sans" panose="020B0606030504020204" pitchFamily="34" charset="0"/>
              </a:rPr>
              <a:t>Differencing is a method of transforming a non-stationary time series to a stationary one.</a:t>
            </a:r>
          </a:p>
          <a:p>
            <a:r>
              <a:rPr lang="en-US" b="0" i="0" dirty="0">
                <a:solidFill>
                  <a:srgbClr val="0B0B0B"/>
                </a:solidFill>
                <a:effectLst/>
                <a:latin typeface="Open Sans" panose="020B0606030504020204" pitchFamily="34" charset="0"/>
              </a:rPr>
              <a:t>The number of times of differencing needed to render the series stationary will be the differenced I(d) term in our ARIMA model.</a:t>
            </a:r>
            <a:endParaRPr lang="en-NL" dirty="0"/>
          </a:p>
        </p:txBody>
      </p:sp>
    </p:spTree>
    <p:extLst>
      <p:ext uri="{BB962C8B-B14F-4D97-AF65-F5344CB8AC3E}">
        <p14:creationId xmlns:p14="http://schemas.microsoft.com/office/powerpoint/2010/main" val="128043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E69A-4D69-D205-BE58-38A9826152A6}"/>
              </a:ext>
            </a:extLst>
          </p:cNvPr>
          <p:cNvSpPr>
            <a:spLocks noGrp="1"/>
          </p:cNvSpPr>
          <p:nvPr>
            <p:ph type="title"/>
          </p:nvPr>
        </p:nvSpPr>
        <p:spPr/>
        <p:txBody>
          <a:bodyPr>
            <a:normAutofit/>
          </a:bodyPr>
          <a:lstStyle/>
          <a:p>
            <a:r>
              <a:rPr lang="en-US" sz="4400" dirty="0"/>
              <a:t>Autocorrelation Function (ACF) Plot (correlogram)</a:t>
            </a:r>
            <a:endParaRPr lang="en-NL" sz="4400" dirty="0"/>
          </a:p>
        </p:txBody>
      </p:sp>
      <p:sp>
        <p:nvSpPr>
          <p:cNvPr id="3" name="Content Placeholder 2">
            <a:extLst>
              <a:ext uri="{FF2B5EF4-FFF2-40B4-BE49-F238E27FC236}">
                <a16:creationId xmlns:a16="http://schemas.microsoft.com/office/drawing/2014/main" id="{867489B1-E08A-68F6-4E34-3EF364AC9487}"/>
              </a:ext>
            </a:extLst>
          </p:cNvPr>
          <p:cNvSpPr>
            <a:spLocks noGrp="1"/>
          </p:cNvSpPr>
          <p:nvPr>
            <p:ph idx="1"/>
          </p:nvPr>
        </p:nvSpPr>
        <p:spPr/>
        <p:txBody>
          <a:bodyPr>
            <a:normAutofit fontScale="85000" lnSpcReduction="10000"/>
          </a:bodyPr>
          <a:lstStyle/>
          <a:p>
            <a:r>
              <a:rPr lang="en-US" dirty="0"/>
              <a:t>Autocorrelation : How correlated a time series is with its past values.</a:t>
            </a:r>
          </a:p>
          <a:p>
            <a:r>
              <a:rPr lang="en-US" dirty="0"/>
              <a:t>If the time series is non-stationary we need to use differencing to make it stationary. After making the time series stationary we can use the ACF of the stationary time series to define if we will use AR, MA or both components, as well as how many lags we should use.</a:t>
            </a:r>
          </a:p>
          <a:p>
            <a:r>
              <a:rPr lang="en-US" dirty="0"/>
              <a:t>If the </a:t>
            </a:r>
            <a:r>
              <a:rPr lang="en-US" dirty="0" err="1"/>
              <a:t>stationarized</a:t>
            </a:r>
            <a:r>
              <a:rPr lang="en-US" dirty="0"/>
              <a:t> series has a positive correlation at Lag-1, AR terms are the best. If it has a negative correlation at Lag-1, then MA terms are best.</a:t>
            </a:r>
          </a:p>
          <a:p>
            <a:r>
              <a:rPr lang="en-US" dirty="0"/>
              <a:t>The decay or cut off of the ACF will give us hints at what terms to use, as well as spikes decaying towards 0.</a:t>
            </a:r>
          </a:p>
          <a:p>
            <a:r>
              <a:rPr lang="en-US" dirty="0"/>
              <a:t>Following, we take a look at PACF that will help us confirming our findings.</a:t>
            </a:r>
          </a:p>
          <a:p>
            <a:r>
              <a:rPr lang="en-US" dirty="0"/>
              <a:t>EXPLAIN WITH AN EXAMPLE – GRAPH BEFORE AND AFTER DIFFERENCING</a:t>
            </a:r>
          </a:p>
          <a:p>
            <a:r>
              <a:rPr lang="en-US" dirty="0"/>
              <a:t>CHECK ALSO CORRECTION OF THE COMMENT</a:t>
            </a:r>
            <a:endParaRPr lang="en-NL" dirty="0"/>
          </a:p>
        </p:txBody>
      </p:sp>
    </p:spTree>
    <p:extLst>
      <p:ext uri="{BB962C8B-B14F-4D97-AF65-F5344CB8AC3E}">
        <p14:creationId xmlns:p14="http://schemas.microsoft.com/office/powerpoint/2010/main" val="3098907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6974-AC0F-B5F5-0ECA-AF97D0B9357D}"/>
              </a:ext>
            </a:extLst>
          </p:cNvPr>
          <p:cNvSpPr>
            <a:spLocks noGrp="1"/>
          </p:cNvSpPr>
          <p:nvPr>
            <p:ph type="title"/>
          </p:nvPr>
        </p:nvSpPr>
        <p:spPr/>
        <p:txBody>
          <a:bodyPr/>
          <a:lstStyle/>
          <a:p>
            <a:r>
              <a:rPr lang="en-US" dirty="0"/>
              <a:t>Partial Autocorrelation Function Plot</a:t>
            </a:r>
            <a:endParaRPr lang="en-NL" dirty="0"/>
          </a:p>
        </p:txBody>
      </p:sp>
      <p:sp>
        <p:nvSpPr>
          <p:cNvPr id="3" name="Content Placeholder 2">
            <a:extLst>
              <a:ext uri="{FF2B5EF4-FFF2-40B4-BE49-F238E27FC236}">
                <a16:creationId xmlns:a16="http://schemas.microsoft.com/office/drawing/2014/main" id="{78613104-9B1E-42F7-2C2D-33DF8906C1E5}"/>
              </a:ext>
            </a:extLst>
          </p:cNvPr>
          <p:cNvSpPr>
            <a:spLocks noGrp="1"/>
          </p:cNvSpPr>
          <p:nvPr>
            <p:ph idx="1"/>
          </p:nvPr>
        </p:nvSpPr>
        <p:spPr/>
        <p:txBody>
          <a:bodyPr>
            <a:normAutofit/>
          </a:bodyPr>
          <a:lstStyle/>
          <a:p>
            <a:pPr marL="0" indent="0">
              <a:buNone/>
            </a:pPr>
            <a:r>
              <a:rPr lang="en-US" dirty="0"/>
              <a:t>Partial correlation: The correlation between two variables controlling for the values of another set of variables.</a:t>
            </a:r>
          </a:p>
          <a:p>
            <a:pPr marL="0" indent="0">
              <a:buNone/>
            </a:pPr>
            <a:r>
              <a:rPr lang="en-US" dirty="0"/>
              <a:t>ACF calculates the correlations of each of the previous points with a value.</a:t>
            </a:r>
          </a:p>
          <a:p>
            <a:pPr marL="0" indent="0">
              <a:buNone/>
            </a:pPr>
            <a:r>
              <a:rPr lang="en-US" dirty="0"/>
              <a:t>PACF calculates the correlations of these points controlling for the values of all previous lag variables.</a:t>
            </a:r>
          </a:p>
          <a:p>
            <a:pPr marL="0" indent="0">
              <a:buNone/>
            </a:pPr>
            <a:r>
              <a:rPr lang="en-US" dirty="0"/>
              <a:t>PACF suggests how many AR or MA terms you need to use to explain the autocorrelation pattern in the time series. </a:t>
            </a:r>
          </a:p>
          <a:p>
            <a:pPr lvl="1"/>
            <a:r>
              <a:rPr lang="en-US" dirty="0"/>
              <a:t>If the PACF drops off at lag number k, it generally indicates an AR(k) model.</a:t>
            </a:r>
          </a:p>
          <a:p>
            <a:pPr lvl="1"/>
            <a:r>
              <a:rPr lang="en-US" dirty="0"/>
              <a:t>If it drops off more gradually, it suggests a MA model</a:t>
            </a:r>
            <a:endParaRPr lang="en-NL" dirty="0"/>
          </a:p>
        </p:txBody>
      </p:sp>
    </p:spTree>
    <p:extLst>
      <p:ext uri="{BB962C8B-B14F-4D97-AF65-F5344CB8AC3E}">
        <p14:creationId xmlns:p14="http://schemas.microsoft.com/office/powerpoint/2010/main" val="2448525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9FC22-306E-96B0-65AD-FF3976C6BFF9}"/>
              </a:ext>
            </a:extLst>
          </p:cNvPr>
          <p:cNvSpPr>
            <a:spLocks noGrp="1"/>
          </p:cNvSpPr>
          <p:nvPr>
            <p:ph type="title"/>
          </p:nvPr>
        </p:nvSpPr>
        <p:spPr/>
        <p:txBody>
          <a:bodyPr/>
          <a:lstStyle/>
          <a:p>
            <a:r>
              <a:rPr lang="en-US" dirty="0"/>
              <a:t>What is time series analysis ?</a:t>
            </a:r>
            <a:endParaRPr lang="en-NL" dirty="0"/>
          </a:p>
        </p:txBody>
      </p:sp>
      <p:sp>
        <p:nvSpPr>
          <p:cNvPr id="3" name="Content Placeholder 2">
            <a:extLst>
              <a:ext uri="{FF2B5EF4-FFF2-40B4-BE49-F238E27FC236}">
                <a16:creationId xmlns:a16="http://schemas.microsoft.com/office/drawing/2014/main" id="{636BA1E0-2542-124D-B7A9-A0ABAD8FE5CF}"/>
              </a:ext>
            </a:extLst>
          </p:cNvPr>
          <p:cNvSpPr>
            <a:spLocks noGrp="1"/>
          </p:cNvSpPr>
          <p:nvPr>
            <p:ph idx="1"/>
          </p:nvPr>
        </p:nvSpPr>
        <p:spPr/>
        <p:txBody>
          <a:bodyPr/>
          <a:lstStyle/>
          <a:p>
            <a:r>
              <a:rPr lang="en-US" dirty="0"/>
              <a:t>Time series analysis deals with data that is ordered in time. Time series data is one of the most common data types and it is used in a wide variety of domains: finance, climate, health, energy, governance, industry, agriculture, business etc. Being able to effectively work with such data is an increasingly important skill for data scientists, especially when the goal is to report trends, forecast, and even detect anomalies.</a:t>
            </a:r>
          </a:p>
          <a:p>
            <a:endParaRPr lang="en-NL" dirty="0"/>
          </a:p>
        </p:txBody>
      </p:sp>
    </p:spTree>
    <p:extLst>
      <p:ext uri="{BB962C8B-B14F-4D97-AF65-F5344CB8AC3E}">
        <p14:creationId xmlns:p14="http://schemas.microsoft.com/office/powerpoint/2010/main" val="3183005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EBE2-3331-27E7-9874-AA68E52AF363}"/>
              </a:ext>
            </a:extLst>
          </p:cNvPr>
          <p:cNvSpPr>
            <a:spLocks noGrp="1"/>
          </p:cNvSpPr>
          <p:nvPr>
            <p:ph type="title"/>
          </p:nvPr>
        </p:nvSpPr>
        <p:spPr/>
        <p:txBody>
          <a:bodyPr>
            <a:normAutofit/>
          </a:bodyPr>
          <a:lstStyle/>
          <a:p>
            <a:r>
              <a:rPr lang="en-US" sz="4400" dirty="0"/>
              <a:t>Autoregressive (AR) Component (p)</a:t>
            </a:r>
            <a:endParaRPr lang="en-NL" sz="4400" dirty="0"/>
          </a:p>
        </p:txBody>
      </p:sp>
      <p:sp>
        <p:nvSpPr>
          <p:cNvPr id="3" name="Content Placeholder 2">
            <a:extLst>
              <a:ext uri="{FF2B5EF4-FFF2-40B4-BE49-F238E27FC236}">
                <a16:creationId xmlns:a16="http://schemas.microsoft.com/office/drawing/2014/main" id="{8AA7462D-8107-2A7D-F4A5-EFEA488C698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838647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EC42-E1F1-0998-A225-5E14D422B919}"/>
              </a:ext>
            </a:extLst>
          </p:cNvPr>
          <p:cNvSpPr>
            <a:spLocks noGrp="1"/>
          </p:cNvSpPr>
          <p:nvPr>
            <p:ph type="title"/>
          </p:nvPr>
        </p:nvSpPr>
        <p:spPr/>
        <p:txBody>
          <a:bodyPr>
            <a:normAutofit/>
          </a:bodyPr>
          <a:lstStyle/>
          <a:p>
            <a:r>
              <a:rPr lang="en-US" sz="4400" dirty="0"/>
              <a:t>Moving Average (MA) Component (q)</a:t>
            </a:r>
            <a:endParaRPr lang="en-NL" sz="4400" dirty="0"/>
          </a:p>
        </p:txBody>
      </p:sp>
      <p:sp>
        <p:nvSpPr>
          <p:cNvPr id="3" name="Content Placeholder 2">
            <a:extLst>
              <a:ext uri="{FF2B5EF4-FFF2-40B4-BE49-F238E27FC236}">
                <a16:creationId xmlns:a16="http://schemas.microsoft.com/office/drawing/2014/main" id="{E9715384-6327-F2BC-6E36-945541CB978D}"/>
              </a:ext>
            </a:extLst>
          </p:cNvPr>
          <p:cNvSpPr>
            <a:spLocks noGrp="1"/>
          </p:cNvSpPr>
          <p:nvPr>
            <p:ph idx="1"/>
          </p:nvPr>
        </p:nvSpPr>
        <p:spPr/>
        <p:txBody>
          <a:bodyPr/>
          <a:lstStyle/>
          <a:p>
            <a:r>
              <a:rPr lang="en-US" dirty="0"/>
              <a:t>MA pure components smooths </a:t>
            </a:r>
            <a:r>
              <a:rPr lang="en-US" dirty="0" err="1"/>
              <a:t>sundle</a:t>
            </a:r>
            <a:r>
              <a:rPr lang="en-US" dirty="0"/>
              <a:t> jumps in a time series.</a:t>
            </a:r>
          </a:p>
          <a:p>
            <a:r>
              <a:rPr lang="en-US" dirty="0"/>
              <a:t>Indicators that points for using MA terms in a ARIMA model are:</a:t>
            </a:r>
          </a:p>
          <a:p>
            <a:r>
              <a:rPr lang="en-US" dirty="0"/>
              <a:t>MA series are usually negatively correlated at Lag-1</a:t>
            </a:r>
          </a:p>
          <a:p>
            <a:r>
              <a:rPr lang="en-US" dirty="0"/>
              <a:t>ACF that cuts off sharply after a few lags</a:t>
            </a:r>
          </a:p>
          <a:p>
            <a:r>
              <a:rPr lang="en-US" dirty="0"/>
              <a:t>PACF that decreases out more gradually</a:t>
            </a:r>
          </a:p>
          <a:p>
            <a:endParaRPr lang="en-US" dirty="0"/>
          </a:p>
          <a:p>
            <a:endParaRPr lang="en-NL" dirty="0"/>
          </a:p>
        </p:txBody>
      </p:sp>
    </p:spTree>
    <p:extLst>
      <p:ext uri="{BB962C8B-B14F-4D97-AF65-F5344CB8AC3E}">
        <p14:creationId xmlns:p14="http://schemas.microsoft.com/office/powerpoint/2010/main" val="2463928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EFFF-6BCA-B24E-0516-98216BF11B15}"/>
              </a:ext>
            </a:extLst>
          </p:cNvPr>
          <p:cNvSpPr>
            <a:spLocks noGrp="1"/>
          </p:cNvSpPr>
          <p:nvPr>
            <p:ph type="title"/>
          </p:nvPr>
        </p:nvSpPr>
        <p:spPr/>
        <p:txBody>
          <a:bodyPr/>
          <a:lstStyle/>
          <a:p>
            <a:r>
              <a:rPr lang="en-US" dirty="0"/>
              <a:t>Integrated (I) Component (d)</a:t>
            </a:r>
            <a:endParaRPr lang="en-NL" dirty="0"/>
          </a:p>
        </p:txBody>
      </p:sp>
      <p:sp>
        <p:nvSpPr>
          <p:cNvPr id="3" name="Content Placeholder 2">
            <a:extLst>
              <a:ext uri="{FF2B5EF4-FFF2-40B4-BE49-F238E27FC236}">
                <a16:creationId xmlns:a16="http://schemas.microsoft.com/office/drawing/2014/main" id="{EF5D4918-5948-BB49-BE5D-D197F6CFB39F}"/>
              </a:ext>
            </a:extLst>
          </p:cNvPr>
          <p:cNvSpPr>
            <a:spLocks noGrp="1"/>
          </p:cNvSpPr>
          <p:nvPr>
            <p:ph idx="1"/>
          </p:nvPr>
        </p:nvSpPr>
        <p:spPr/>
        <p:txBody>
          <a:bodyPr/>
          <a:lstStyle/>
          <a:p>
            <a:pPr>
              <a:buFont typeface="Wingdings" panose="05000000000000000000" pitchFamily="2" charset="2"/>
              <a:buChar char="§"/>
            </a:pPr>
            <a:r>
              <a:rPr lang="en-US" dirty="0"/>
              <a:t> Number of times we have to difference our dataset to make it stationary.</a:t>
            </a:r>
          </a:p>
          <a:p>
            <a:pPr>
              <a:buFont typeface="Wingdings" panose="05000000000000000000" pitchFamily="2" charset="2"/>
              <a:buChar char="§"/>
            </a:pPr>
            <a:r>
              <a:rPr lang="en-US" dirty="0"/>
              <a:t> If the time series must de differenced to be made stationary, we consider it integrated.</a:t>
            </a:r>
          </a:p>
          <a:p>
            <a:pPr>
              <a:buFont typeface="Wingdings" panose="05000000000000000000" pitchFamily="2" charset="2"/>
              <a:buChar char="§"/>
            </a:pPr>
            <a:r>
              <a:rPr lang="en-US" dirty="0"/>
              <a:t> Using the information extracted from AFC, PAFC, and the number of times we needed or not do differenced our time series we obtain the parameters </a:t>
            </a:r>
            <a:r>
              <a:rPr lang="en-US" dirty="0" err="1"/>
              <a:t>p,d</a:t>
            </a:r>
            <a:r>
              <a:rPr lang="en-US" dirty="0"/>
              <a:t>, q, i.e. ARIMA(</a:t>
            </a:r>
            <a:r>
              <a:rPr lang="en-US" dirty="0" err="1"/>
              <a:t>p,d,q</a:t>
            </a:r>
            <a:r>
              <a:rPr lang="en-US" dirty="0"/>
              <a:t>)</a:t>
            </a:r>
            <a:endParaRPr lang="en-NL" dirty="0"/>
          </a:p>
        </p:txBody>
      </p:sp>
    </p:spTree>
    <p:extLst>
      <p:ext uri="{BB962C8B-B14F-4D97-AF65-F5344CB8AC3E}">
        <p14:creationId xmlns:p14="http://schemas.microsoft.com/office/powerpoint/2010/main" val="2834546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B56E-6317-CAC1-B693-7DA9C1B075AB}"/>
              </a:ext>
            </a:extLst>
          </p:cNvPr>
          <p:cNvSpPr>
            <a:spLocks noGrp="1"/>
          </p:cNvSpPr>
          <p:nvPr>
            <p:ph type="title"/>
          </p:nvPr>
        </p:nvSpPr>
        <p:spPr/>
        <p:txBody>
          <a:bodyPr/>
          <a:lstStyle/>
          <a:p>
            <a:r>
              <a:rPr lang="en-US" dirty="0"/>
              <a:t>Seasonal Differencing</a:t>
            </a:r>
            <a:endParaRPr lang="en-NL" dirty="0"/>
          </a:p>
        </p:txBody>
      </p:sp>
    </p:spTree>
    <p:extLst>
      <p:ext uri="{BB962C8B-B14F-4D97-AF65-F5344CB8AC3E}">
        <p14:creationId xmlns:p14="http://schemas.microsoft.com/office/powerpoint/2010/main" val="221818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0DCC-C8CC-9109-D4C1-44C2CA75403D}"/>
              </a:ext>
            </a:extLst>
          </p:cNvPr>
          <p:cNvSpPr>
            <a:spLocks noGrp="1"/>
          </p:cNvSpPr>
          <p:nvPr>
            <p:ph type="title"/>
          </p:nvPr>
        </p:nvSpPr>
        <p:spPr/>
        <p:txBody>
          <a:bodyPr/>
          <a:lstStyle/>
          <a:p>
            <a:r>
              <a:rPr lang="en-US" dirty="0"/>
              <a:t>Seasonal AR and MA Terms (P, Q)</a:t>
            </a:r>
            <a:endParaRPr lang="en-NL" dirty="0"/>
          </a:p>
        </p:txBody>
      </p:sp>
      <p:sp>
        <p:nvSpPr>
          <p:cNvPr id="4" name="Text Placeholder 3">
            <a:extLst>
              <a:ext uri="{FF2B5EF4-FFF2-40B4-BE49-F238E27FC236}">
                <a16:creationId xmlns:a16="http://schemas.microsoft.com/office/drawing/2014/main" id="{2264F335-0D62-CA5F-BEF0-DEEB16665D2C}"/>
              </a:ext>
            </a:extLst>
          </p:cNvPr>
          <p:cNvSpPr>
            <a:spLocks noGrp="1"/>
          </p:cNvSpPr>
          <p:nvPr>
            <p:ph type="body" idx="1"/>
          </p:nvPr>
        </p:nvSpPr>
        <p:spPr/>
        <p:txBody>
          <a:bodyPr/>
          <a:lstStyle/>
          <a:p>
            <a:r>
              <a:rPr lang="en-US" dirty="0"/>
              <a:t>AR TERMS</a:t>
            </a:r>
            <a:endParaRPr lang="en-NL" dirty="0"/>
          </a:p>
        </p:txBody>
      </p:sp>
      <p:sp>
        <p:nvSpPr>
          <p:cNvPr id="5" name="Content Placeholder 4">
            <a:extLst>
              <a:ext uri="{FF2B5EF4-FFF2-40B4-BE49-F238E27FC236}">
                <a16:creationId xmlns:a16="http://schemas.microsoft.com/office/drawing/2014/main" id="{181C6562-857E-C574-C567-1A894E8B3935}"/>
              </a:ext>
            </a:extLst>
          </p:cNvPr>
          <p:cNvSpPr>
            <a:spLocks noGrp="1"/>
          </p:cNvSpPr>
          <p:nvPr>
            <p:ph sz="half" idx="2"/>
          </p:nvPr>
        </p:nvSpPr>
        <p:spPr/>
        <p:txBody>
          <a:bodyPr/>
          <a:lstStyle/>
          <a:p>
            <a:pPr>
              <a:buFont typeface="Wingdings" panose="05000000000000000000" pitchFamily="2" charset="2"/>
              <a:buChar char="§"/>
            </a:pPr>
            <a:r>
              <a:rPr lang="en-US" dirty="0"/>
              <a:t> ACF slowly decays</a:t>
            </a:r>
          </a:p>
          <a:p>
            <a:pPr>
              <a:buFont typeface="Wingdings" panose="05000000000000000000" pitchFamily="2" charset="2"/>
              <a:buChar char="§"/>
            </a:pPr>
            <a:r>
              <a:rPr lang="en-US" dirty="0"/>
              <a:t> PACF drops to zero</a:t>
            </a:r>
          </a:p>
          <a:p>
            <a:pPr>
              <a:buFont typeface="Wingdings" panose="05000000000000000000" pitchFamily="2" charset="2"/>
              <a:buChar char="§"/>
            </a:pPr>
            <a:r>
              <a:rPr lang="en-US" dirty="0"/>
              <a:t> Most appropriate when seasonal autocorrelation is positive</a:t>
            </a:r>
            <a:endParaRPr lang="en-NL" dirty="0"/>
          </a:p>
        </p:txBody>
      </p:sp>
      <p:sp>
        <p:nvSpPr>
          <p:cNvPr id="6" name="Text Placeholder 5">
            <a:extLst>
              <a:ext uri="{FF2B5EF4-FFF2-40B4-BE49-F238E27FC236}">
                <a16:creationId xmlns:a16="http://schemas.microsoft.com/office/drawing/2014/main" id="{8681FCA1-33EE-4814-4C1B-F69FC88E3276}"/>
              </a:ext>
            </a:extLst>
          </p:cNvPr>
          <p:cNvSpPr>
            <a:spLocks noGrp="1"/>
          </p:cNvSpPr>
          <p:nvPr>
            <p:ph type="body" sz="quarter" idx="3"/>
          </p:nvPr>
        </p:nvSpPr>
        <p:spPr/>
        <p:txBody>
          <a:bodyPr/>
          <a:lstStyle/>
          <a:p>
            <a:r>
              <a:rPr lang="en-US" dirty="0"/>
              <a:t>MA terms</a:t>
            </a:r>
            <a:endParaRPr lang="en-NL" dirty="0"/>
          </a:p>
        </p:txBody>
      </p:sp>
      <p:sp>
        <p:nvSpPr>
          <p:cNvPr id="7" name="Content Placeholder 6">
            <a:extLst>
              <a:ext uri="{FF2B5EF4-FFF2-40B4-BE49-F238E27FC236}">
                <a16:creationId xmlns:a16="http://schemas.microsoft.com/office/drawing/2014/main" id="{F55EF057-03B7-CBE8-209B-0845CE993510}"/>
              </a:ext>
            </a:extLst>
          </p:cNvPr>
          <p:cNvSpPr>
            <a:spLocks noGrp="1"/>
          </p:cNvSpPr>
          <p:nvPr>
            <p:ph sz="quarter" idx="4"/>
          </p:nvPr>
        </p:nvSpPr>
        <p:spPr/>
        <p:txBody>
          <a:bodyPr/>
          <a:lstStyle/>
          <a:p>
            <a:pPr>
              <a:buFont typeface="Wingdings" panose="05000000000000000000" pitchFamily="2" charset="2"/>
              <a:buChar char="§"/>
            </a:pPr>
            <a:r>
              <a:rPr lang="en-US" dirty="0"/>
              <a:t> ACF drops to zero</a:t>
            </a:r>
          </a:p>
          <a:p>
            <a:pPr>
              <a:buFont typeface="Wingdings" panose="05000000000000000000" pitchFamily="2" charset="2"/>
              <a:buChar char="§"/>
            </a:pPr>
            <a:r>
              <a:rPr lang="en-US" dirty="0"/>
              <a:t> PACF slowly decays</a:t>
            </a:r>
          </a:p>
          <a:p>
            <a:pPr>
              <a:buFont typeface="Wingdings" panose="05000000000000000000" pitchFamily="2" charset="2"/>
              <a:buChar char="§"/>
            </a:pPr>
            <a:r>
              <a:rPr lang="en-US" dirty="0"/>
              <a:t> Most appropriate when seasonal autocorrelation is negative</a:t>
            </a:r>
            <a:endParaRPr lang="en-NL" dirty="0"/>
          </a:p>
        </p:txBody>
      </p:sp>
    </p:spTree>
    <p:extLst>
      <p:ext uri="{BB962C8B-B14F-4D97-AF65-F5344CB8AC3E}">
        <p14:creationId xmlns:p14="http://schemas.microsoft.com/office/powerpoint/2010/main" val="508522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2F70-AA04-78F3-F357-77CC5736BFCD}"/>
              </a:ext>
            </a:extLst>
          </p:cNvPr>
          <p:cNvSpPr>
            <a:spLocks noGrp="1"/>
          </p:cNvSpPr>
          <p:nvPr>
            <p:ph type="title"/>
          </p:nvPr>
        </p:nvSpPr>
        <p:spPr/>
        <p:txBody>
          <a:bodyPr/>
          <a:lstStyle/>
          <a:p>
            <a:r>
              <a:rPr lang="en-US" dirty="0"/>
              <a:t>Constructing an ARIMA Model</a:t>
            </a:r>
            <a:endParaRPr lang="en-NL" dirty="0"/>
          </a:p>
        </p:txBody>
      </p:sp>
      <p:sp>
        <p:nvSpPr>
          <p:cNvPr id="7" name="Content Placeholder 6">
            <a:extLst>
              <a:ext uri="{FF2B5EF4-FFF2-40B4-BE49-F238E27FC236}">
                <a16:creationId xmlns:a16="http://schemas.microsoft.com/office/drawing/2014/main" id="{E0040C41-111A-E82F-C26F-1C0B5AEC95B8}"/>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1" i="0" dirty="0">
                <a:solidFill>
                  <a:srgbClr val="0B0B0B"/>
                </a:solidFill>
                <a:effectLst/>
                <a:latin typeface="Open Sans" panose="020B0606030504020204" pitchFamily="34" charset="0"/>
              </a:rPr>
              <a:t>Step 1 - Check stationarity:</a:t>
            </a:r>
            <a:r>
              <a:rPr lang="en-US" b="0" i="0" dirty="0">
                <a:solidFill>
                  <a:srgbClr val="0B0B0B"/>
                </a:solidFill>
                <a:effectLst/>
                <a:latin typeface="Open Sans" panose="020B0606030504020204" pitchFamily="34" charset="0"/>
              </a:rPr>
              <a:t> If a time series has a trend or seasonality component, it must be made stationary before we can use ARIMA to forecast. Use the </a:t>
            </a:r>
            <a:r>
              <a:rPr lang="en-US" b="0" i="1" dirty="0">
                <a:solidFill>
                  <a:srgbClr val="0B0B0B"/>
                </a:solidFill>
                <a:effectLst/>
                <a:latin typeface="Open Sans" panose="020B0606030504020204" pitchFamily="34" charset="0"/>
              </a:rPr>
              <a:t>TS Plot</a:t>
            </a:r>
            <a:r>
              <a:rPr lang="en-US" b="0" i="0" dirty="0">
                <a:solidFill>
                  <a:srgbClr val="0B0B0B"/>
                </a:solidFill>
                <a:effectLst/>
                <a:latin typeface="Open Sans" panose="020B0606030504020204" pitchFamily="34" charset="0"/>
              </a:rPr>
              <a:t> tool to see if the time series is stationary.</a:t>
            </a:r>
          </a:p>
          <a:p>
            <a:pPr algn="l">
              <a:buFont typeface="Arial" panose="020B0604020202020204" pitchFamily="34" charset="0"/>
              <a:buChar char="•"/>
            </a:pPr>
            <a:r>
              <a:rPr lang="en-US" b="1" i="0" dirty="0">
                <a:solidFill>
                  <a:srgbClr val="0B0B0B"/>
                </a:solidFill>
                <a:effectLst/>
                <a:latin typeface="Open Sans" panose="020B0606030504020204" pitchFamily="34" charset="0"/>
              </a:rPr>
              <a:t>Step 2 - Difference:</a:t>
            </a:r>
            <a:r>
              <a:rPr lang="en-US" b="0" i="0" dirty="0">
                <a:solidFill>
                  <a:srgbClr val="0B0B0B"/>
                </a:solidFill>
                <a:effectLst/>
                <a:latin typeface="Open Sans" panose="020B0606030504020204" pitchFamily="34" charset="0"/>
              </a:rPr>
              <a:t> If the time series is not stationary, it needs to be </a:t>
            </a:r>
            <a:r>
              <a:rPr lang="en-US" b="0" i="0" dirty="0" err="1">
                <a:solidFill>
                  <a:srgbClr val="0B0B0B"/>
                </a:solidFill>
                <a:effectLst/>
                <a:latin typeface="Open Sans" panose="020B0606030504020204" pitchFamily="34" charset="0"/>
              </a:rPr>
              <a:t>stationarized</a:t>
            </a:r>
            <a:r>
              <a:rPr lang="en-US" b="0" i="0" dirty="0">
                <a:solidFill>
                  <a:srgbClr val="0B0B0B"/>
                </a:solidFill>
                <a:effectLst/>
                <a:latin typeface="Open Sans" panose="020B0606030504020204" pitchFamily="34" charset="0"/>
              </a:rPr>
              <a:t> through differencing. Take the first difference, then check for stationarity. Take as many differences as it takes. Make sure you check seasonal differencing as well.</a:t>
            </a:r>
          </a:p>
          <a:p>
            <a:pPr algn="l">
              <a:buFont typeface="Arial" panose="020B0604020202020204" pitchFamily="34" charset="0"/>
              <a:buChar char="•"/>
            </a:pPr>
            <a:r>
              <a:rPr lang="en-US" b="1" i="0" dirty="0">
                <a:solidFill>
                  <a:srgbClr val="0B0B0B"/>
                </a:solidFill>
                <a:effectLst/>
                <a:latin typeface="Open Sans" panose="020B0606030504020204" pitchFamily="34" charset="0"/>
              </a:rPr>
              <a:t>Step 3 - Filter out a validation sample:</a:t>
            </a:r>
            <a:r>
              <a:rPr lang="en-US" b="0" i="0" dirty="0">
                <a:solidFill>
                  <a:srgbClr val="0B0B0B"/>
                </a:solidFill>
                <a:effectLst/>
                <a:latin typeface="Open Sans" panose="020B0606030504020204" pitchFamily="34" charset="0"/>
              </a:rPr>
              <a:t> This will be used to validate how accurate our model is. Use the last 6 periods as the validation sample.</a:t>
            </a:r>
          </a:p>
          <a:p>
            <a:pPr algn="l">
              <a:buFont typeface="Arial" panose="020B0604020202020204" pitchFamily="34" charset="0"/>
              <a:buChar char="•"/>
            </a:pPr>
            <a:r>
              <a:rPr lang="en-US" b="1" i="0" dirty="0">
                <a:solidFill>
                  <a:srgbClr val="0B0B0B"/>
                </a:solidFill>
                <a:effectLst/>
                <a:latin typeface="Open Sans" panose="020B0606030504020204" pitchFamily="34" charset="0"/>
              </a:rPr>
              <a:t>Step 4 - Select AR and MA terms:</a:t>
            </a:r>
            <a:r>
              <a:rPr lang="en-US" b="0" i="0" dirty="0">
                <a:solidFill>
                  <a:srgbClr val="0B0B0B"/>
                </a:solidFill>
                <a:effectLst/>
                <a:latin typeface="Open Sans" panose="020B0606030504020204" pitchFamily="34" charset="0"/>
              </a:rPr>
              <a:t> Use the ACF and PACF to decide whether to include an AR term(s), MA term(s), or both.</a:t>
            </a:r>
          </a:p>
          <a:p>
            <a:pPr algn="l">
              <a:buFont typeface="Arial" panose="020B0604020202020204" pitchFamily="34" charset="0"/>
              <a:buChar char="•"/>
            </a:pPr>
            <a:r>
              <a:rPr lang="en-US" b="1" i="0" dirty="0">
                <a:solidFill>
                  <a:srgbClr val="0B0B0B"/>
                </a:solidFill>
                <a:effectLst/>
                <a:latin typeface="Open Sans" panose="020B0606030504020204" pitchFamily="34" charset="0"/>
              </a:rPr>
              <a:t>Step 5 - Build the model:</a:t>
            </a:r>
            <a:r>
              <a:rPr lang="en-US" b="0" i="0" dirty="0">
                <a:solidFill>
                  <a:srgbClr val="0B0B0B"/>
                </a:solidFill>
                <a:effectLst/>
                <a:latin typeface="Open Sans" panose="020B0606030504020204" pitchFamily="34" charset="0"/>
              </a:rPr>
              <a:t> Build the model and set the number of periods to forecast to 6.</a:t>
            </a:r>
          </a:p>
          <a:p>
            <a:pPr algn="l">
              <a:buFont typeface="Arial" panose="020B0604020202020204" pitchFamily="34" charset="0"/>
              <a:buChar char="•"/>
            </a:pPr>
            <a:r>
              <a:rPr lang="en-US" b="1" i="0" dirty="0">
                <a:solidFill>
                  <a:srgbClr val="0B0B0B"/>
                </a:solidFill>
                <a:effectLst/>
                <a:latin typeface="Open Sans" panose="020B0606030504020204" pitchFamily="34" charset="0"/>
              </a:rPr>
              <a:t>Step 6 - Validate model:</a:t>
            </a:r>
            <a:r>
              <a:rPr lang="en-US" b="0" i="0" dirty="0">
                <a:solidFill>
                  <a:srgbClr val="0B0B0B"/>
                </a:solidFill>
                <a:effectLst/>
                <a:latin typeface="Open Sans" panose="020B0606030504020204" pitchFamily="34" charset="0"/>
              </a:rPr>
              <a:t> Compare the predicted values to the actuals in the validation sample.</a:t>
            </a:r>
          </a:p>
          <a:p>
            <a:endParaRPr lang="en-NL" dirty="0"/>
          </a:p>
        </p:txBody>
      </p:sp>
      <p:sp>
        <p:nvSpPr>
          <p:cNvPr id="3" name="TextBox 2">
            <a:extLst>
              <a:ext uri="{FF2B5EF4-FFF2-40B4-BE49-F238E27FC236}">
                <a16:creationId xmlns:a16="http://schemas.microsoft.com/office/drawing/2014/main" id="{32935632-969B-E92F-3B45-FB6FB677C048}"/>
              </a:ext>
            </a:extLst>
          </p:cNvPr>
          <p:cNvSpPr txBox="1"/>
          <p:nvPr/>
        </p:nvSpPr>
        <p:spPr>
          <a:xfrm>
            <a:off x="397567" y="304095"/>
            <a:ext cx="11214652" cy="707886"/>
          </a:xfrm>
          <a:prstGeom prst="rect">
            <a:avLst/>
          </a:prstGeom>
          <a:noFill/>
        </p:spPr>
        <p:txBody>
          <a:bodyPr wrap="square" rtlCol="0">
            <a:spAutoFit/>
          </a:bodyPr>
          <a:lstStyle/>
          <a:p>
            <a:r>
              <a:rPr lang="en-US" sz="2000" dirty="0">
                <a:solidFill>
                  <a:srgbClr val="FF0000"/>
                </a:solidFill>
              </a:rPr>
              <a:t>Use the list bellow as basis. Check https://learn.udacity.com/courses/ud980/lessons/dfb36d49-a570-45b8-ba00-9abb6530dd51/concepts/1d569886-f81c-498c-9672-7c62ab598241</a:t>
            </a:r>
            <a:endParaRPr lang="en-NL" sz="2000" dirty="0">
              <a:solidFill>
                <a:srgbClr val="FF0000"/>
              </a:solidFill>
            </a:endParaRPr>
          </a:p>
        </p:txBody>
      </p:sp>
    </p:spTree>
    <p:extLst>
      <p:ext uri="{BB962C8B-B14F-4D97-AF65-F5344CB8AC3E}">
        <p14:creationId xmlns:p14="http://schemas.microsoft.com/office/powerpoint/2010/main" val="1089956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endParaRPr lang="en-NL"/>
          </a:p>
        </p:txBody>
      </p:sp>
      <p:sp>
        <p:nvSpPr>
          <p:cNvPr id="8" name="Content Placeholder 7">
            <a:extLst>
              <a:ext uri="{FF2B5EF4-FFF2-40B4-BE49-F238E27FC236}">
                <a16:creationId xmlns:a16="http://schemas.microsoft.com/office/drawing/2014/main" id="{38D28103-5216-2F75-6797-33D1596DD953}"/>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61891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p:txBody>
          <a:bodyPr/>
          <a:lstStyle/>
          <a:p>
            <a:r>
              <a:rPr lang="en-US" dirty="0"/>
              <a:t>Examples of Forecasting Applications</a:t>
            </a:r>
            <a:endParaRPr lang="en-NL"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362588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C7BD-019E-E589-CBF6-72E2E9FEACC4}"/>
              </a:ext>
            </a:extLst>
          </p:cNvPr>
          <p:cNvSpPr>
            <a:spLocks noGrp="1"/>
          </p:cNvSpPr>
          <p:nvPr>
            <p:ph type="title"/>
          </p:nvPr>
        </p:nvSpPr>
        <p:spPr/>
        <p:txBody>
          <a:bodyPr/>
          <a:lstStyle/>
          <a:p>
            <a:r>
              <a:rPr lang="en-US" dirty="0"/>
              <a:t>Probable datasets</a:t>
            </a:r>
            <a:endParaRPr lang="en-NL" dirty="0"/>
          </a:p>
        </p:txBody>
      </p:sp>
      <p:sp>
        <p:nvSpPr>
          <p:cNvPr id="3" name="Content Placeholder 2">
            <a:extLst>
              <a:ext uri="{FF2B5EF4-FFF2-40B4-BE49-F238E27FC236}">
                <a16:creationId xmlns:a16="http://schemas.microsoft.com/office/drawing/2014/main" id="{84E64D98-C514-CB33-AC7A-373BD5604A8C}"/>
              </a:ext>
            </a:extLst>
          </p:cNvPr>
          <p:cNvSpPr>
            <a:spLocks noGrp="1"/>
          </p:cNvSpPr>
          <p:nvPr>
            <p:ph idx="1"/>
          </p:nvPr>
        </p:nvSpPr>
        <p:spPr/>
        <p:txBody>
          <a:bodyPr/>
          <a:lstStyle/>
          <a:p>
            <a:r>
              <a:rPr lang="en-US" dirty="0">
                <a:hlinkClick r:id="rId2"/>
              </a:rPr>
              <a:t>https://www.kaggle.com/datasets/kishorkhengare/cement-sales-demand/code</a:t>
            </a:r>
            <a:endParaRPr lang="en-US" dirty="0"/>
          </a:p>
          <a:p>
            <a:r>
              <a:rPr lang="en-US" dirty="0">
                <a:hlinkClick r:id="rId3"/>
              </a:rPr>
              <a:t>https://www.kaggle.com/code/kishorkhengare/notebook-cement-sales-and-demand-forecasting</a:t>
            </a:r>
            <a:endParaRPr lang="en-US" dirty="0"/>
          </a:p>
          <a:p>
            <a:r>
              <a:rPr lang="en-US" dirty="0">
                <a:hlinkClick r:id="rId4"/>
              </a:rPr>
              <a:t>https://www.kaggle.com/datasets/ujjwalchowdhury/walmartcleaned</a:t>
            </a:r>
            <a:endParaRPr lang="en-US" dirty="0"/>
          </a:p>
          <a:p>
            <a:r>
              <a:rPr lang="en-US" dirty="0">
                <a:hlinkClick r:id="rId5"/>
              </a:rPr>
              <a:t>https://public.tableau.com/app/resources/sample-data</a:t>
            </a:r>
            <a:endParaRPr lang="en-US" dirty="0"/>
          </a:p>
          <a:p>
            <a:endParaRPr lang="en-NL" dirty="0"/>
          </a:p>
        </p:txBody>
      </p:sp>
    </p:spTree>
    <p:extLst>
      <p:ext uri="{BB962C8B-B14F-4D97-AF65-F5344CB8AC3E}">
        <p14:creationId xmlns:p14="http://schemas.microsoft.com/office/powerpoint/2010/main" val="3507140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lstStyle/>
          <a:p>
            <a:r>
              <a:rPr lang="en-US" dirty="0">
                <a:hlinkClick r:id="rId2"/>
              </a:rPr>
              <a:t>https://facebook.github.io/prophet/</a:t>
            </a:r>
            <a:endParaRPr lang="en-US" dirty="0"/>
          </a:p>
          <a:p>
            <a:r>
              <a:rPr lang="en-US" dirty="0">
                <a:hlinkClick r:id="rId3"/>
              </a:rPr>
              <a:t>https://github.com/facebook/prophet</a:t>
            </a:r>
            <a:endParaRPr lang="en-US" dirty="0"/>
          </a:p>
          <a:p>
            <a:r>
              <a:rPr lang="en-US" dirty="0"/>
              <a:t>Example Prophet using holidays and weather effects: </a:t>
            </a:r>
            <a:r>
              <a:rPr lang="en-US" dirty="0">
                <a:hlinkClick r:id="rId4"/>
              </a:rPr>
              <a:t>https://nbviewer.org/github/nicolasfauchereau/Auckland_Cycling/blob/master/notebooks/Auckland_cycling_and_weather.ipynb</a:t>
            </a:r>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7174B-B138-8F4E-20C9-281C28A4986C}"/>
              </a:ext>
            </a:extLst>
          </p:cNvPr>
          <p:cNvSpPr>
            <a:spLocks noGrp="1"/>
          </p:cNvSpPr>
          <p:nvPr>
            <p:ph type="title"/>
          </p:nvPr>
        </p:nvSpPr>
        <p:spPr/>
        <p:txBody>
          <a:bodyPr/>
          <a:lstStyle/>
          <a:p>
            <a:r>
              <a:rPr lang="en-US" dirty="0"/>
              <a:t>Time Series Components</a:t>
            </a:r>
            <a:endParaRPr lang="en-NL" dirty="0"/>
          </a:p>
        </p:txBody>
      </p:sp>
      <p:sp>
        <p:nvSpPr>
          <p:cNvPr id="3" name="Content Placeholder 2">
            <a:extLst>
              <a:ext uri="{FF2B5EF4-FFF2-40B4-BE49-F238E27FC236}">
                <a16:creationId xmlns:a16="http://schemas.microsoft.com/office/drawing/2014/main" id="{211161D2-8405-4FE1-8CA4-26035581217D}"/>
              </a:ext>
            </a:extLst>
          </p:cNvPr>
          <p:cNvSpPr>
            <a:spLocks noGrp="1"/>
          </p:cNvSpPr>
          <p:nvPr>
            <p:ph idx="1"/>
          </p:nvPr>
        </p:nvSpPr>
        <p:spPr/>
        <p:txBody>
          <a:bodyPr/>
          <a:lstStyle/>
          <a:p>
            <a:r>
              <a:rPr lang="en-US" dirty="0"/>
              <a:t>Most time series can be decomposed in:</a:t>
            </a:r>
          </a:p>
          <a:p>
            <a:pPr>
              <a:buFont typeface="Wingdings" panose="05000000000000000000" pitchFamily="2" charset="2"/>
              <a:buChar char="§"/>
            </a:pPr>
            <a:r>
              <a:rPr lang="en-US" dirty="0"/>
              <a:t> </a:t>
            </a:r>
            <a:r>
              <a:rPr lang="en-US" b="1" dirty="0"/>
              <a:t>Trend</a:t>
            </a:r>
            <a:r>
              <a:rPr lang="en-US" dirty="0"/>
              <a:t> shows whether the series is consistently decreasing (downward trend), constant (no trend) or increasing (upward trend) over time.</a:t>
            </a:r>
          </a:p>
          <a:p>
            <a:pPr>
              <a:buFont typeface="Wingdings" panose="05000000000000000000" pitchFamily="2" charset="2"/>
              <a:buChar char="§"/>
            </a:pPr>
            <a:r>
              <a:rPr lang="en-US" dirty="0"/>
              <a:t> </a:t>
            </a:r>
            <a:r>
              <a:rPr lang="en-US" b="1" dirty="0"/>
              <a:t>Seasonality</a:t>
            </a:r>
            <a:r>
              <a:rPr lang="en-US" dirty="0"/>
              <a:t> describes the periodic signal in your time series. </a:t>
            </a:r>
          </a:p>
          <a:p>
            <a:pPr>
              <a:buFont typeface="Wingdings" panose="05000000000000000000" pitchFamily="2" charset="2"/>
              <a:buChar char="§"/>
            </a:pPr>
            <a:r>
              <a:rPr lang="en-US" dirty="0"/>
              <a:t> </a:t>
            </a:r>
            <a:r>
              <a:rPr lang="en-US" b="1" dirty="0"/>
              <a:t>Noise or residual</a:t>
            </a:r>
            <a:r>
              <a:rPr lang="en-US" dirty="0"/>
              <a:t> displays the unexplained variance and volatility of the time series.</a:t>
            </a:r>
            <a:endParaRPr lang="en-NL" dirty="0"/>
          </a:p>
        </p:txBody>
      </p:sp>
    </p:spTree>
    <p:extLst>
      <p:ext uri="{BB962C8B-B14F-4D97-AF65-F5344CB8AC3E}">
        <p14:creationId xmlns:p14="http://schemas.microsoft.com/office/powerpoint/2010/main" val="3624987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3320-A1B8-5B4E-DC1C-CCA6968B30BE}"/>
              </a:ext>
            </a:extLst>
          </p:cNvPr>
          <p:cNvSpPr>
            <a:spLocks noGrp="1"/>
          </p:cNvSpPr>
          <p:nvPr>
            <p:ph type="title"/>
          </p:nvPr>
        </p:nvSpPr>
        <p:spPr/>
        <p:txBody>
          <a:bodyPr/>
          <a:lstStyle/>
          <a:p>
            <a:r>
              <a:rPr lang="en-US" dirty="0"/>
              <a:t>Time Series Properties</a:t>
            </a:r>
            <a:endParaRPr lang="en-NL" dirty="0"/>
          </a:p>
        </p:txBody>
      </p:sp>
      <p:sp>
        <p:nvSpPr>
          <p:cNvPr id="3" name="Content Placeholder 2">
            <a:extLst>
              <a:ext uri="{FF2B5EF4-FFF2-40B4-BE49-F238E27FC236}">
                <a16:creationId xmlns:a16="http://schemas.microsoft.com/office/drawing/2014/main" id="{503B5567-38EE-0B0B-1648-CC2F6F58CE00}"/>
              </a:ext>
            </a:extLst>
          </p:cNvPr>
          <p:cNvSpPr>
            <a:spLocks noGrp="1"/>
          </p:cNvSpPr>
          <p:nvPr>
            <p:ph idx="1"/>
          </p:nvPr>
        </p:nvSpPr>
        <p:spPr>
          <a:xfrm>
            <a:off x="1097280" y="2108202"/>
            <a:ext cx="10058400" cy="830942"/>
          </a:xfrm>
        </p:spPr>
        <p:txBody>
          <a:bodyPr/>
          <a:lstStyle/>
          <a:p>
            <a:r>
              <a:rPr lang="en-US" dirty="0"/>
              <a:t>Time series components help us recognizing some of important properties such as </a:t>
            </a:r>
            <a:r>
              <a:rPr lang="en-US" b="1" dirty="0"/>
              <a:t>seasonality</a:t>
            </a:r>
            <a:r>
              <a:rPr lang="en-US" dirty="0"/>
              <a:t>, </a:t>
            </a:r>
            <a:r>
              <a:rPr lang="en-US" b="1" dirty="0"/>
              <a:t>cyclicality</a:t>
            </a:r>
            <a:r>
              <a:rPr lang="en-US" dirty="0"/>
              <a:t>, </a:t>
            </a:r>
            <a:r>
              <a:rPr lang="en-US" b="1" dirty="0"/>
              <a:t>stationarity</a:t>
            </a:r>
            <a:r>
              <a:rPr lang="en-US" dirty="0"/>
              <a:t>, and whether the time series is </a:t>
            </a:r>
            <a:r>
              <a:rPr lang="en-US" b="1" dirty="0"/>
              <a:t>additive or multiplicative</a:t>
            </a:r>
            <a:r>
              <a:rPr lang="en-US" dirty="0"/>
              <a:t>. </a:t>
            </a:r>
            <a:endParaRPr lang="en-NL" dirty="0"/>
          </a:p>
        </p:txBody>
      </p:sp>
      <p:sp>
        <p:nvSpPr>
          <p:cNvPr id="4" name="TextBox 3">
            <a:extLst>
              <a:ext uri="{FF2B5EF4-FFF2-40B4-BE49-F238E27FC236}">
                <a16:creationId xmlns:a16="http://schemas.microsoft.com/office/drawing/2014/main" id="{19562E84-63A9-597D-EC1A-4EB3B4AB8FB9}"/>
              </a:ext>
            </a:extLst>
          </p:cNvPr>
          <p:cNvSpPr txBox="1"/>
          <p:nvPr/>
        </p:nvSpPr>
        <p:spPr>
          <a:xfrm>
            <a:off x="961053" y="2939144"/>
            <a:ext cx="5638082" cy="646331"/>
          </a:xfrm>
          <a:prstGeom prst="rect">
            <a:avLst/>
          </a:prstGeom>
          <a:noFill/>
        </p:spPr>
        <p:txBody>
          <a:bodyPr wrap="none" rtlCol="0">
            <a:spAutoFit/>
          </a:bodyPr>
          <a:lstStyle/>
          <a:p>
            <a:r>
              <a:rPr lang="en-US" sz="3600" dirty="0">
                <a:latin typeface="+mj-lt"/>
              </a:rPr>
              <a:t>Seasonality x Cyclicality</a:t>
            </a:r>
            <a:endParaRPr lang="en-NL" sz="3600" dirty="0">
              <a:latin typeface="+mj-lt"/>
            </a:endParaRPr>
          </a:p>
        </p:txBody>
      </p:sp>
      <p:sp>
        <p:nvSpPr>
          <p:cNvPr id="5" name="TextBox 4">
            <a:extLst>
              <a:ext uri="{FF2B5EF4-FFF2-40B4-BE49-F238E27FC236}">
                <a16:creationId xmlns:a16="http://schemas.microsoft.com/office/drawing/2014/main" id="{907636AE-4B13-7D08-68FB-BEE77B77D083}"/>
              </a:ext>
            </a:extLst>
          </p:cNvPr>
          <p:cNvSpPr txBox="1"/>
          <p:nvPr/>
        </p:nvSpPr>
        <p:spPr>
          <a:xfrm>
            <a:off x="3321698" y="4301412"/>
            <a:ext cx="2020681" cy="369332"/>
          </a:xfrm>
          <a:prstGeom prst="rect">
            <a:avLst/>
          </a:prstGeom>
          <a:noFill/>
        </p:spPr>
        <p:txBody>
          <a:bodyPr wrap="none" rtlCol="0">
            <a:spAutoFit/>
          </a:bodyPr>
          <a:lstStyle/>
          <a:p>
            <a:r>
              <a:rPr lang="en-US" dirty="0"/>
              <a:t>Image(s) to explain</a:t>
            </a:r>
            <a:endParaRPr lang="en-NL" dirty="0"/>
          </a:p>
        </p:txBody>
      </p:sp>
    </p:spTree>
    <p:extLst>
      <p:ext uri="{BB962C8B-B14F-4D97-AF65-F5344CB8AC3E}">
        <p14:creationId xmlns:p14="http://schemas.microsoft.com/office/powerpoint/2010/main" val="3164440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694D-4E7A-19D0-2449-7E1A83AB6CE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95DBC84-D258-1930-F664-40BD272E2EC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6232625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3526</Words>
  <Application>Microsoft Office PowerPoint</Application>
  <PresentationFormat>Widescreen</PresentationFormat>
  <Paragraphs>300</Paragraphs>
  <Slides>61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Bookman Old Style</vt:lpstr>
      <vt:lpstr>Calibri</vt:lpstr>
      <vt:lpstr>Franklin Gothic Book</vt:lpstr>
      <vt:lpstr>Helvetica Neue</vt:lpstr>
      <vt:lpstr>Open Sans</vt:lpstr>
      <vt:lpstr>Roboto</vt:lpstr>
      <vt:lpstr>var(--chakra-fonts-heading)</vt:lpstr>
      <vt:lpstr>Wingdings</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What is time series analysis ?</vt:lpstr>
      <vt:lpstr>Examples of Forecasting Applications</vt:lpstr>
      <vt:lpstr>Time Series Components</vt:lpstr>
      <vt:lpstr>Time Series Properties</vt:lpstr>
      <vt:lpstr>PowerPoint Presentation</vt:lpstr>
      <vt:lpstr>Stationarity</vt:lpstr>
      <vt:lpstr>PowerPoint Presentation</vt:lpstr>
      <vt:lpstr>Additive x Multiplicative Model</vt:lpstr>
      <vt:lpstr>Example of Time Series</vt:lpstr>
      <vt:lpstr>Google Trends Data</vt:lpstr>
      <vt:lpstr>Google Trends Data Decomposition</vt:lpstr>
      <vt:lpstr>Stationarity Tests </vt:lpstr>
      <vt:lpstr>Stationary Tests</vt:lpstr>
      <vt:lpstr>Making Time Series Stationary</vt:lpstr>
      <vt:lpstr>Links</vt:lpstr>
      <vt:lpstr>PowerPoint Presentation</vt:lpstr>
      <vt:lpstr>PowerPoint Presentation</vt:lpstr>
      <vt:lpstr>Thanks!</vt:lpstr>
      <vt:lpstr>Added in 16/03</vt:lpstr>
      <vt:lpstr>What is Forecasting?</vt:lpstr>
      <vt:lpstr>Examples</vt:lpstr>
      <vt:lpstr>What is a Time Series?</vt:lpstr>
      <vt:lpstr>The Business Problem</vt:lpstr>
      <vt:lpstr>Simple Forecasting Methods </vt:lpstr>
      <vt:lpstr>Time Series Components</vt:lpstr>
      <vt:lpstr>Trend</vt:lpstr>
      <vt:lpstr>PowerPoint Presentation</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Time Series Scenarios</vt:lpstr>
      <vt:lpstr>ETS models</vt:lpstr>
      <vt:lpstr>ARIMA models</vt:lpstr>
      <vt:lpstr>Auto Regressive Integrated Moving Average models</vt:lpstr>
      <vt:lpstr>Non-seasonal ARIMA</vt:lpstr>
      <vt:lpstr>Stationarity</vt:lpstr>
      <vt:lpstr>Differencing</vt:lpstr>
      <vt:lpstr>Autocorrelation Function (ACF) Plot (correlogram)</vt:lpstr>
      <vt:lpstr>Partial Autocorrelation Function Plot</vt:lpstr>
      <vt:lpstr>Autoregressive (AR) Component (p)</vt:lpstr>
      <vt:lpstr>Moving Average (MA) Component (q)</vt:lpstr>
      <vt:lpstr>Integrated (I) Component (d)</vt:lpstr>
      <vt:lpstr>Seasonal ARIMA Models</vt:lpstr>
      <vt:lpstr>Seasonal Differencing</vt:lpstr>
      <vt:lpstr>Seasonal AR and MA Terms (P, Q)</vt:lpstr>
      <vt:lpstr>Constructing an ARIMA Model</vt:lpstr>
      <vt:lpstr>PowerPoint Presentation</vt:lpstr>
      <vt:lpstr>Forecasting with Facebook Prophet </vt:lpstr>
      <vt:lpstr>Facebook Prophet</vt:lpstr>
      <vt:lpstr>Probable datasets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23</cp:revision>
  <dcterms:created xsi:type="dcterms:W3CDTF">2023-03-10T12:50:52Z</dcterms:created>
  <dcterms:modified xsi:type="dcterms:W3CDTF">2023-04-16T13:58:31Z</dcterms:modified>
</cp:coreProperties>
</file>